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8" r:id="rId1"/>
  </p:sldMasterIdLst>
  <p:sldIdLst>
    <p:sldId id="256" r:id="rId2"/>
    <p:sldId id="257" r:id="rId3"/>
    <p:sldId id="267" r:id="rId4"/>
    <p:sldId id="268" r:id="rId5"/>
    <p:sldId id="269" r:id="rId6"/>
    <p:sldId id="266" r:id="rId7"/>
    <p:sldId id="259" r:id="rId8"/>
    <p:sldId id="260" r:id="rId9"/>
    <p:sldId id="263" r:id="rId10"/>
    <p:sldId id="261" r:id="rId11"/>
    <p:sldId id="262" r:id="rId12"/>
    <p:sldId id="264"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72" d="100"/>
          <a:sy n="72" d="100"/>
        </p:scale>
        <p:origin x="61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8AA7CA26-6582-47F2-BF68-6DC12C026199}" type="datetimeFigureOut">
              <a:rPr lang="it-IT" smtClean="0"/>
              <a:t>26/06/2021</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ECFEB15-634E-49F0-A267-EEEFB42A9199}" type="slidenum">
              <a:rPr lang="it-IT" smtClean="0"/>
              <a:t>‹N›</a:t>
            </a:fld>
            <a:endParaRPr lang="it-IT"/>
          </a:p>
        </p:txBody>
      </p:sp>
    </p:spTree>
    <p:extLst>
      <p:ext uri="{BB962C8B-B14F-4D97-AF65-F5344CB8AC3E}">
        <p14:creationId xmlns:p14="http://schemas.microsoft.com/office/powerpoint/2010/main" val="2137041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AA7CA26-6582-47F2-BF68-6DC12C026199}" type="datetimeFigureOut">
              <a:rPr lang="it-IT" smtClean="0"/>
              <a:t>26/06/2021</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ECFEB15-634E-49F0-A267-EEEFB42A9199}" type="slidenum">
              <a:rPr lang="it-IT" smtClean="0"/>
              <a:t>‹N›</a:t>
            </a:fld>
            <a:endParaRPr lang="it-IT"/>
          </a:p>
        </p:txBody>
      </p:sp>
    </p:spTree>
    <p:extLst>
      <p:ext uri="{BB962C8B-B14F-4D97-AF65-F5344CB8AC3E}">
        <p14:creationId xmlns:p14="http://schemas.microsoft.com/office/powerpoint/2010/main" val="3048984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it-IT"/>
              <a:t>Fare clic per modificare lo stile del titolo dello schema</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AA7CA26-6582-47F2-BF68-6DC12C026199}" type="datetimeFigureOut">
              <a:rPr lang="it-IT" smtClean="0"/>
              <a:t>26/06/2021</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ECFEB15-634E-49F0-A267-EEEFB42A9199}" type="slidenum">
              <a:rPr lang="it-IT" smtClean="0"/>
              <a:t>‹N›</a:t>
            </a:fld>
            <a:endParaRPr lang="it-IT"/>
          </a:p>
        </p:txBody>
      </p:sp>
    </p:spTree>
    <p:extLst>
      <p:ext uri="{BB962C8B-B14F-4D97-AF65-F5344CB8AC3E}">
        <p14:creationId xmlns:p14="http://schemas.microsoft.com/office/powerpoint/2010/main" val="22117760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it-IT"/>
              <a:t>Fare clic per modificare lo stile del titolo dello schema</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it-IT"/>
              <a:t>Fare clic per modificare gli stili del testo dello schema</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AA7CA26-6582-47F2-BF68-6DC12C026199}" type="datetimeFigureOut">
              <a:rPr lang="it-IT" smtClean="0"/>
              <a:t>26/06/2021</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ECFEB15-634E-49F0-A267-EEEFB42A9199}" type="slidenum">
              <a:rPr lang="it-IT" smtClean="0"/>
              <a:t>‹N›</a:t>
            </a:fld>
            <a:endParaRPr lang="it-IT"/>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9325144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AA7CA26-6582-47F2-BF68-6DC12C026199}" type="datetimeFigureOut">
              <a:rPr lang="it-IT" smtClean="0"/>
              <a:t>26/06/2021</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ECFEB15-634E-49F0-A267-EEEFB42A9199}" type="slidenum">
              <a:rPr lang="it-IT" smtClean="0"/>
              <a:t>‹N›</a:t>
            </a:fld>
            <a:endParaRPr lang="it-IT"/>
          </a:p>
        </p:txBody>
      </p:sp>
    </p:spTree>
    <p:extLst>
      <p:ext uri="{BB962C8B-B14F-4D97-AF65-F5344CB8AC3E}">
        <p14:creationId xmlns:p14="http://schemas.microsoft.com/office/powerpoint/2010/main" val="1336495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AA7CA26-6582-47F2-BF68-6DC12C026199}" type="datetimeFigureOut">
              <a:rPr lang="it-IT" smtClean="0"/>
              <a:t>26/06/2021</a:t>
            </a:fld>
            <a:endParaRPr lang="it-IT"/>
          </a:p>
        </p:txBody>
      </p:sp>
      <p:sp>
        <p:nvSpPr>
          <p:cNvPr id="4"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ECFEB15-634E-49F0-A267-EEEFB42A9199}" type="slidenum">
              <a:rPr lang="it-IT" smtClean="0"/>
              <a:t>‹N›</a:t>
            </a:fld>
            <a:endParaRPr lang="it-IT"/>
          </a:p>
        </p:txBody>
      </p:sp>
    </p:spTree>
    <p:extLst>
      <p:ext uri="{BB962C8B-B14F-4D97-AF65-F5344CB8AC3E}">
        <p14:creationId xmlns:p14="http://schemas.microsoft.com/office/powerpoint/2010/main" val="33749865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AA7CA26-6582-47F2-BF68-6DC12C026199}" type="datetimeFigureOut">
              <a:rPr lang="it-IT" smtClean="0"/>
              <a:t>26/06/2021</a:t>
            </a:fld>
            <a:endParaRPr lang="it-IT"/>
          </a:p>
        </p:txBody>
      </p:sp>
      <p:sp>
        <p:nvSpPr>
          <p:cNvPr id="4"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ECFEB15-634E-49F0-A267-EEEFB42A9199}" type="slidenum">
              <a:rPr lang="it-IT" smtClean="0"/>
              <a:t>‹N›</a:t>
            </a:fld>
            <a:endParaRPr lang="it-IT"/>
          </a:p>
        </p:txBody>
      </p:sp>
    </p:spTree>
    <p:extLst>
      <p:ext uri="{BB962C8B-B14F-4D97-AF65-F5344CB8AC3E}">
        <p14:creationId xmlns:p14="http://schemas.microsoft.com/office/powerpoint/2010/main" val="33173163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nchorCtr="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AA7CA26-6582-47F2-BF68-6DC12C026199}" type="datetimeFigureOut">
              <a:rPr lang="it-IT" smtClean="0"/>
              <a:t>26/06/2021</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ECFEB15-634E-49F0-A267-EEEFB42A9199}" type="slidenum">
              <a:rPr lang="it-IT" smtClean="0"/>
              <a:t>‹N›</a:t>
            </a:fld>
            <a:endParaRPr lang="it-IT"/>
          </a:p>
        </p:txBody>
      </p:sp>
    </p:spTree>
    <p:extLst>
      <p:ext uri="{BB962C8B-B14F-4D97-AF65-F5344CB8AC3E}">
        <p14:creationId xmlns:p14="http://schemas.microsoft.com/office/powerpoint/2010/main" val="21083143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AA7CA26-6582-47F2-BF68-6DC12C026199}" type="datetimeFigureOut">
              <a:rPr lang="it-IT" smtClean="0"/>
              <a:t>26/06/2021</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ECFEB15-634E-49F0-A267-EEEFB42A9199}" type="slidenum">
              <a:rPr lang="it-IT" smtClean="0"/>
              <a:t>‹N›</a:t>
            </a:fld>
            <a:endParaRPr lang="it-IT"/>
          </a:p>
        </p:txBody>
      </p:sp>
    </p:spTree>
    <p:extLst>
      <p:ext uri="{BB962C8B-B14F-4D97-AF65-F5344CB8AC3E}">
        <p14:creationId xmlns:p14="http://schemas.microsoft.com/office/powerpoint/2010/main" val="160039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3"/>
          <p:cNvSpPr>
            <a:spLocks noGrp="1"/>
          </p:cNvSpPr>
          <p:nvPr>
            <p:ph type="dt" sz="half" idx="10"/>
          </p:nvPr>
        </p:nvSpPr>
        <p:spPr/>
        <p:txBody>
          <a:bodyPr/>
          <a:lstStyle/>
          <a:p>
            <a:fld id="{8AA7CA26-6582-47F2-BF68-6DC12C026199}" type="datetimeFigureOut">
              <a:rPr lang="it-IT" smtClean="0"/>
              <a:t>26/06/2021</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ECFEB15-634E-49F0-A267-EEEFB42A9199}" type="slidenum">
              <a:rPr lang="it-IT" smtClean="0"/>
              <a:t>‹N›</a:t>
            </a:fld>
            <a:endParaRPr lang="it-IT"/>
          </a:p>
        </p:txBody>
      </p:sp>
    </p:spTree>
    <p:extLst>
      <p:ext uri="{BB962C8B-B14F-4D97-AF65-F5344CB8AC3E}">
        <p14:creationId xmlns:p14="http://schemas.microsoft.com/office/powerpoint/2010/main" val="2601158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AA7CA26-6582-47F2-BF68-6DC12C026199}" type="datetimeFigureOut">
              <a:rPr lang="it-IT" smtClean="0"/>
              <a:t>26/06/2021</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ECFEB15-634E-49F0-A267-EEEFB42A9199}" type="slidenum">
              <a:rPr lang="it-IT" smtClean="0"/>
              <a:t>‹N›</a:t>
            </a:fld>
            <a:endParaRPr lang="it-IT"/>
          </a:p>
        </p:txBody>
      </p:sp>
    </p:spTree>
    <p:extLst>
      <p:ext uri="{BB962C8B-B14F-4D97-AF65-F5344CB8AC3E}">
        <p14:creationId xmlns:p14="http://schemas.microsoft.com/office/powerpoint/2010/main" val="2391524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8AA7CA26-6582-47F2-BF68-6DC12C026199}" type="datetimeFigureOut">
              <a:rPr lang="it-IT" smtClean="0"/>
              <a:t>26/06/2021</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ECFEB15-634E-49F0-A267-EEEFB42A9199}" type="slidenum">
              <a:rPr lang="it-IT" smtClean="0"/>
              <a:t>‹N›</a:t>
            </a:fld>
            <a:endParaRPr lang="it-IT"/>
          </a:p>
        </p:txBody>
      </p:sp>
    </p:spTree>
    <p:extLst>
      <p:ext uri="{BB962C8B-B14F-4D97-AF65-F5344CB8AC3E}">
        <p14:creationId xmlns:p14="http://schemas.microsoft.com/office/powerpoint/2010/main" val="4095533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8AA7CA26-6582-47F2-BF68-6DC12C026199}" type="datetimeFigureOut">
              <a:rPr lang="it-IT" smtClean="0"/>
              <a:t>26/06/2021</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CECFEB15-634E-49F0-A267-EEEFB42A9199}" type="slidenum">
              <a:rPr lang="it-IT" smtClean="0"/>
              <a:t>‹N›</a:t>
            </a:fld>
            <a:endParaRPr lang="it-IT"/>
          </a:p>
        </p:txBody>
      </p:sp>
    </p:spTree>
    <p:extLst>
      <p:ext uri="{BB962C8B-B14F-4D97-AF65-F5344CB8AC3E}">
        <p14:creationId xmlns:p14="http://schemas.microsoft.com/office/powerpoint/2010/main" val="3030975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7" name="Date Placeholder 2"/>
          <p:cNvSpPr>
            <a:spLocks noGrp="1"/>
          </p:cNvSpPr>
          <p:nvPr>
            <p:ph type="dt" sz="half" idx="10"/>
          </p:nvPr>
        </p:nvSpPr>
        <p:spPr/>
        <p:txBody>
          <a:bodyPr/>
          <a:lstStyle/>
          <a:p>
            <a:fld id="{8AA7CA26-6582-47F2-BF68-6DC12C026199}" type="datetimeFigureOut">
              <a:rPr lang="it-IT" smtClean="0"/>
              <a:t>26/06/2021</a:t>
            </a:fld>
            <a:endParaRPr lang="it-IT"/>
          </a:p>
        </p:txBody>
      </p:sp>
      <p:sp>
        <p:nvSpPr>
          <p:cNvPr id="5" name="Footer Placeholder 3"/>
          <p:cNvSpPr>
            <a:spLocks noGrp="1"/>
          </p:cNvSpPr>
          <p:nvPr>
            <p:ph type="ftr" sz="quarter" idx="11"/>
          </p:nvPr>
        </p:nvSpPr>
        <p:spPr/>
        <p:txBody>
          <a:bodyPr/>
          <a:lstStyle/>
          <a:p>
            <a:endParaRPr lang="it-IT"/>
          </a:p>
        </p:txBody>
      </p:sp>
      <p:sp>
        <p:nvSpPr>
          <p:cNvPr id="6" name="Slide Number Placeholder 4"/>
          <p:cNvSpPr>
            <a:spLocks noGrp="1"/>
          </p:cNvSpPr>
          <p:nvPr>
            <p:ph type="sldNum" sz="quarter" idx="12"/>
          </p:nvPr>
        </p:nvSpPr>
        <p:spPr/>
        <p:txBody>
          <a:bodyPr/>
          <a:lstStyle/>
          <a:p>
            <a:fld id="{CECFEB15-634E-49F0-A267-EEEFB42A9199}" type="slidenum">
              <a:rPr lang="it-IT" smtClean="0"/>
              <a:t>‹N›</a:t>
            </a:fld>
            <a:endParaRPr lang="it-IT"/>
          </a:p>
        </p:txBody>
      </p:sp>
    </p:spTree>
    <p:extLst>
      <p:ext uri="{BB962C8B-B14F-4D97-AF65-F5344CB8AC3E}">
        <p14:creationId xmlns:p14="http://schemas.microsoft.com/office/powerpoint/2010/main" val="3358860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AA7CA26-6582-47F2-BF68-6DC12C026199}" type="datetimeFigureOut">
              <a:rPr lang="it-IT" smtClean="0"/>
              <a:t>26/06/2021</a:t>
            </a:fld>
            <a:endParaRPr lang="it-IT"/>
          </a:p>
        </p:txBody>
      </p:sp>
      <p:sp>
        <p:nvSpPr>
          <p:cNvPr id="5" name="Footer Placeholder 2"/>
          <p:cNvSpPr>
            <a:spLocks noGrp="1"/>
          </p:cNvSpPr>
          <p:nvPr>
            <p:ph type="ftr" sz="quarter" idx="11"/>
          </p:nvPr>
        </p:nvSpPr>
        <p:spPr/>
        <p:txBody>
          <a:bodyPr/>
          <a:lstStyle/>
          <a:p>
            <a:endParaRPr lang="it-IT"/>
          </a:p>
        </p:txBody>
      </p:sp>
      <p:sp>
        <p:nvSpPr>
          <p:cNvPr id="6" name="Slide Number Placeholder 3"/>
          <p:cNvSpPr>
            <a:spLocks noGrp="1"/>
          </p:cNvSpPr>
          <p:nvPr>
            <p:ph type="sldNum" sz="quarter" idx="12"/>
          </p:nvPr>
        </p:nvSpPr>
        <p:spPr/>
        <p:txBody>
          <a:bodyPr/>
          <a:lstStyle/>
          <a:p>
            <a:fld id="{CECFEB15-634E-49F0-A267-EEEFB42A9199}" type="slidenum">
              <a:rPr lang="it-IT" smtClean="0"/>
              <a:t>‹N›</a:t>
            </a:fld>
            <a:endParaRPr lang="it-IT"/>
          </a:p>
        </p:txBody>
      </p:sp>
    </p:spTree>
    <p:extLst>
      <p:ext uri="{BB962C8B-B14F-4D97-AF65-F5344CB8AC3E}">
        <p14:creationId xmlns:p14="http://schemas.microsoft.com/office/powerpoint/2010/main" val="2551227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7" name="Date Placeholder 4"/>
          <p:cNvSpPr>
            <a:spLocks noGrp="1"/>
          </p:cNvSpPr>
          <p:nvPr>
            <p:ph type="dt" sz="half" idx="10"/>
          </p:nvPr>
        </p:nvSpPr>
        <p:spPr/>
        <p:txBody>
          <a:bodyPr/>
          <a:lstStyle/>
          <a:p>
            <a:fld id="{8AA7CA26-6582-47F2-BF68-6DC12C026199}" type="datetimeFigureOut">
              <a:rPr lang="it-IT" smtClean="0"/>
              <a:t>26/06/2021</a:t>
            </a:fld>
            <a:endParaRPr lang="it-IT"/>
          </a:p>
        </p:txBody>
      </p:sp>
      <p:sp>
        <p:nvSpPr>
          <p:cNvPr id="5" name="Footer Placeholder 5"/>
          <p:cNvSpPr>
            <a:spLocks noGrp="1"/>
          </p:cNvSpPr>
          <p:nvPr>
            <p:ph type="ftr" sz="quarter" idx="11"/>
          </p:nvPr>
        </p:nvSpPr>
        <p:spPr/>
        <p:txBody>
          <a:bodyPr/>
          <a:lstStyle/>
          <a:p>
            <a:endParaRPr lang="it-IT"/>
          </a:p>
        </p:txBody>
      </p:sp>
      <p:sp>
        <p:nvSpPr>
          <p:cNvPr id="6" name="Slide Number Placeholder 6"/>
          <p:cNvSpPr>
            <a:spLocks noGrp="1"/>
          </p:cNvSpPr>
          <p:nvPr>
            <p:ph type="sldNum" sz="quarter" idx="12"/>
          </p:nvPr>
        </p:nvSpPr>
        <p:spPr/>
        <p:txBody>
          <a:bodyPr/>
          <a:lstStyle/>
          <a:p>
            <a:fld id="{CECFEB15-634E-49F0-A267-EEEFB42A9199}" type="slidenum">
              <a:rPr lang="it-IT" smtClean="0"/>
              <a:t>‹N›</a:t>
            </a:fld>
            <a:endParaRPr lang="it-IT"/>
          </a:p>
        </p:txBody>
      </p:sp>
    </p:spTree>
    <p:extLst>
      <p:ext uri="{BB962C8B-B14F-4D97-AF65-F5344CB8AC3E}">
        <p14:creationId xmlns:p14="http://schemas.microsoft.com/office/powerpoint/2010/main" val="2848475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AA7CA26-6582-47F2-BF68-6DC12C026199}" type="datetimeFigureOut">
              <a:rPr lang="it-IT" smtClean="0"/>
              <a:t>26/06/2021</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ECFEB15-634E-49F0-A267-EEEFB42A9199}" type="slidenum">
              <a:rPr lang="it-IT" smtClean="0"/>
              <a:t>‹N›</a:t>
            </a:fld>
            <a:endParaRPr lang="it-IT"/>
          </a:p>
        </p:txBody>
      </p:sp>
    </p:spTree>
    <p:extLst>
      <p:ext uri="{BB962C8B-B14F-4D97-AF65-F5344CB8AC3E}">
        <p14:creationId xmlns:p14="http://schemas.microsoft.com/office/powerpoint/2010/main" val="2087163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AA7CA26-6582-47F2-BF68-6DC12C026199}" type="datetimeFigureOut">
              <a:rPr lang="it-IT" smtClean="0"/>
              <a:t>26/06/2021</a:t>
            </a:fld>
            <a:endParaRPr lang="it-IT"/>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it-IT"/>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ECFEB15-634E-49F0-A267-EEEFB42A9199}" type="slidenum">
              <a:rPr lang="it-IT" smtClean="0"/>
              <a:t>‹N›</a:t>
            </a:fld>
            <a:endParaRPr lang="it-IT"/>
          </a:p>
        </p:txBody>
      </p:sp>
    </p:spTree>
    <p:extLst>
      <p:ext uri="{BB962C8B-B14F-4D97-AF65-F5344CB8AC3E}">
        <p14:creationId xmlns:p14="http://schemas.microsoft.com/office/powerpoint/2010/main" val="3166405283"/>
      </p:ext>
    </p:extLst>
  </p:cSld>
  <p:clrMap bg1="dk1" tx1="lt1" bg2="dk2" tx2="lt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 id="2147483870" r:id="rId12"/>
    <p:sldLayoutId id="2147483871" r:id="rId13"/>
    <p:sldLayoutId id="2147483872" r:id="rId14"/>
    <p:sldLayoutId id="2147483873" r:id="rId15"/>
    <p:sldLayoutId id="2147483874" r:id="rId16"/>
    <p:sldLayoutId id="214748387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97109D-82E6-4A75-B8AF-10142DF4C11A}"/>
              </a:ext>
            </a:extLst>
          </p:cNvPr>
          <p:cNvSpPr>
            <a:spLocks noGrp="1"/>
          </p:cNvSpPr>
          <p:nvPr>
            <p:ph type="ctrTitle"/>
          </p:nvPr>
        </p:nvSpPr>
        <p:spPr/>
        <p:txBody>
          <a:bodyPr/>
          <a:lstStyle/>
          <a:p>
            <a:r>
              <a:rPr lang="it-IT" b="1" dirty="0">
                <a:solidFill>
                  <a:schemeClr val="accent1"/>
                </a:solidFill>
              </a:rPr>
              <a:t>FERIE &amp; IVU</a:t>
            </a:r>
          </a:p>
        </p:txBody>
      </p:sp>
      <p:sp>
        <p:nvSpPr>
          <p:cNvPr id="3" name="Sottotitolo 2">
            <a:extLst>
              <a:ext uri="{FF2B5EF4-FFF2-40B4-BE49-F238E27FC236}">
                <a16:creationId xmlns:a16="http://schemas.microsoft.com/office/drawing/2014/main" id="{B14F0741-9E2D-4255-B8C5-890EB079759B}"/>
              </a:ext>
            </a:extLst>
          </p:cNvPr>
          <p:cNvSpPr>
            <a:spLocks noGrp="1"/>
          </p:cNvSpPr>
          <p:nvPr>
            <p:ph type="subTitle" idx="1"/>
          </p:nvPr>
        </p:nvSpPr>
        <p:spPr/>
        <p:txBody>
          <a:bodyPr>
            <a:normAutofit/>
          </a:bodyPr>
          <a:lstStyle/>
          <a:p>
            <a:r>
              <a:rPr lang="it-IT" sz="3300" b="1" dirty="0">
                <a:solidFill>
                  <a:schemeClr val="bg2">
                    <a:lumMod val="50000"/>
                  </a:schemeClr>
                </a:solidFill>
              </a:rPr>
              <a:t>I conti non tornano</a:t>
            </a:r>
          </a:p>
        </p:txBody>
      </p:sp>
      <p:pic>
        <p:nvPicPr>
          <p:cNvPr id="5" name="Immagine 4" descr="Immagine che contiene mappa&#10;&#10;Descrizione generata automaticamente">
            <a:extLst>
              <a:ext uri="{FF2B5EF4-FFF2-40B4-BE49-F238E27FC236}">
                <a16:creationId xmlns:a16="http://schemas.microsoft.com/office/drawing/2014/main" id="{3AB6C1E9-4C2F-4A68-ACE0-284F6A291D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80638" y="-1"/>
            <a:ext cx="954000" cy="1185863"/>
          </a:xfrm>
          <a:prstGeom prst="rect">
            <a:avLst/>
          </a:prstGeom>
        </p:spPr>
      </p:pic>
    </p:spTree>
    <p:extLst>
      <p:ext uri="{BB962C8B-B14F-4D97-AF65-F5344CB8AC3E}">
        <p14:creationId xmlns:p14="http://schemas.microsoft.com/office/powerpoint/2010/main" val="4085308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C13EB9-7B59-4A22-AFF7-CD550BE9B24E}"/>
              </a:ext>
            </a:extLst>
          </p:cNvPr>
          <p:cNvSpPr>
            <a:spLocks noGrp="1"/>
          </p:cNvSpPr>
          <p:nvPr>
            <p:ph type="title"/>
          </p:nvPr>
        </p:nvSpPr>
        <p:spPr>
          <a:xfrm>
            <a:off x="646111" y="125340"/>
            <a:ext cx="9404723" cy="732616"/>
          </a:xfrm>
        </p:spPr>
        <p:txBody>
          <a:bodyPr/>
          <a:lstStyle/>
          <a:p>
            <a:r>
              <a:rPr lang="it-IT" b="1" dirty="0">
                <a:solidFill>
                  <a:schemeClr val="accent2"/>
                </a:solidFill>
              </a:rPr>
              <a:t>ESEMPIO D: </a:t>
            </a:r>
            <a:r>
              <a:rPr lang="it-IT" sz="2400" b="1" i="1" dirty="0">
                <a:solidFill>
                  <a:schemeClr val="accent2"/>
                </a:solidFill>
              </a:rPr>
              <a:t>Riposo Weekend abbinato alle ferie</a:t>
            </a:r>
          </a:p>
        </p:txBody>
      </p:sp>
      <p:sp>
        <p:nvSpPr>
          <p:cNvPr id="3" name="Segnaposto contenuto 2">
            <a:extLst>
              <a:ext uri="{FF2B5EF4-FFF2-40B4-BE49-F238E27FC236}">
                <a16:creationId xmlns:a16="http://schemas.microsoft.com/office/drawing/2014/main" id="{9D5FD81D-E11E-4F9C-A368-328F1EFE5660}"/>
              </a:ext>
            </a:extLst>
          </p:cNvPr>
          <p:cNvSpPr>
            <a:spLocks noGrp="1"/>
          </p:cNvSpPr>
          <p:nvPr>
            <p:ph idx="1"/>
          </p:nvPr>
        </p:nvSpPr>
        <p:spPr>
          <a:xfrm>
            <a:off x="300038" y="4607028"/>
            <a:ext cx="11581162" cy="2250972"/>
          </a:xfrm>
        </p:spPr>
        <p:txBody>
          <a:bodyPr>
            <a:noAutofit/>
          </a:bodyPr>
          <a:lstStyle/>
          <a:p>
            <a:pPr algn="just"/>
            <a:r>
              <a:rPr lang="it-IT" sz="1800" b="1" dirty="0">
                <a:solidFill>
                  <a:schemeClr val="bg2">
                    <a:lumMod val="75000"/>
                  </a:schemeClr>
                </a:solidFill>
                <a:effectLst/>
                <a:ea typeface="Times New Roman" panose="02020603050405020304" pitchFamily="18" charset="0"/>
                <a:cs typeface="Calibri" panose="020F0502020204030204" pitchFamily="34" charset="0"/>
              </a:rPr>
              <a:t>In questo esempio il riposo weekend apre e chiude il periodo di ferie ed IVU genera un errore non calcolando le 60 ore di entrambi i riposi weekend. Da TV2 verranno comunque conteggiate le 60 ore in riferimento alla tipologia di riposo. Nell’esempio D vediamo che sommando le ore delle ferie e dei riposi weekend, la ripresa del servizio è prevista per le 18:20 mentre il sistema assegna la ripresa alle 12.45. Nell’esempio E se il lavoratore opta per la ripresa del turno, non ha diritto al frazionamento dell’ultima giornata di ferie in quanto la ripresa turno è anticipata di 5 ore e 35 minuti, oppure può pretendere l’inizio lavoro dopo le ore 11:52 (circolare 24/5/1985).</a:t>
            </a:r>
            <a:endParaRPr lang="it-IT" sz="1800" b="1" dirty="0">
              <a:solidFill>
                <a:schemeClr val="bg2">
                  <a:lumMod val="75000"/>
                </a:schemeClr>
              </a:solidFill>
              <a:effectLst/>
              <a:ea typeface="Calibri" panose="020F0502020204030204" pitchFamily="34" charset="0"/>
              <a:cs typeface="Times New Roman" panose="02020603050405020304" pitchFamily="18" charset="0"/>
            </a:endParaRPr>
          </a:p>
          <a:p>
            <a:endParaRPr lang="it-IT" dirty="0"/>
          </a:p>
        </p:txBody>
      </p:sp>
      <p:grpSp>
        <p:nvGrpSpPr>
          <p:cNvPr id="5" name="Group 2">
            <a:extLst>
              <a:ext uri="{FF2B5EF4-FFF2-40B4-BE49-F238E27FC236}">
                <a16:creationId xmlns:a16="http://schemas.microsoft.com/office/drawing/2014/main" id="{A3FAEA5A-56F3-4E47-BA66-163CA265F19F}"/>
              </a:ext>
            </a:extLst>
          </p:cNvPr>
          <p:cNvGrpSpPr>
            <a:grpSpLocks/>
          </p:cNvGrpSpPr>
          <p:nvPr/>
        </p:nvGrpSpPr>
        <p:grpSpPr bwMode="auto">
          <a:xfrm>
            <a:off x="310800" y="1063272"/>
            <a:ext cx="11570400" cy="3408716"/>
            <a:chOff x="106702575" y="109578562"/>
            <a:chExt cx="6804000" cy="3212678"/>
          </a:xfrm>
        </p:grpSpPr>
        <p:pic>
          <p:nvPicPr>
            <p:cNvPr id="3075" name="Picture 3">
              <a:extLst>
                <a:ext uri="{FF2B5EF4-FFF2-40B4-BE49-F238E27FC236}">
                  <a16:creationId xmlns:a16="http://schemas.microsoft.com/office/drawing/2014/main" id="{CF5AD429-E2CD-4CD3-8436-597C1780AC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702575" y="109578562"/>
              <a:ext cx="6804000" cy="95763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3076" name="Picture 4">
              <a:extLst>
                <a:ext uri="{FF2B5EF4-FFF2-40B4-BE49-F238E27FC236}">
                  <a16:creationId xmlns:a16="http://schemas.microsoft.com/office/drawing/2014/main" id="{EE21C10D-8A14-407F-B21A-BB80F699CB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702575" y="110547326"/>
              <a:ext cx="6804000" cy="224391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grpSp>
      <p:pic>
        <p:nvPicPr>
          <p:cNvPr id="11" name="Immagine 10" descr="Immagine che contiene mappa&#10;&#10;Descrizione generata automaticamente">
            <a:extLst>
              <a:ext uri="{FF2B5EF4-FFF2-40B4-BE49-F238E27FC236}">
                <a16:creationId xmlns:a16="http://schemas.microsoft.com/office/drawing/2014/main" id="{454D3188-964B-44C0-81E5-3326564F587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80638" y="-1"/>
            <a:ext cx="954000" cy="1185863"/>
          </a:xfrm>
          <a:prstGeom prst="rect">
            <a:avLst/>
          </a:prstGeom>
        </p:spPr>
      </p:pic>
    </p:spTree>
    <p:extLst>
      <p:ext uri="{BB962C8B-B14F-4D97-AF65-F5344CB8AC3E}">
        <p14:creationId xmlns:p14="http://schemas.microsoft.com/office/powerpoint/2010/main" val="22706802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C13EB9-7B59-4A22-AFF7-CD550BE9B24E}"/>
              </a:ext>
            </a:extLst>
          </p:cNvPr>
          <p:cNvSpPr>
            <a:spLocks noGrp="1"/>
          </p:cNvSpPr>
          <p:nvPr>
            <p:ph type="title"/>
          </p:nvPr>
        </p:nvSpPr>
        <p:spPr>
          <a:xfrm>
            <a:off x="646111" y="125340"/>
            <a:ext cx="9404723" cy="732616"/>
          </a:xfrm>
        </p:spPr>
        <p:txBody>
          <a:bodyPr/>
          <a:lstStyle/>
          <a:p>
            <a:r>
              <a:rPr lang="it-IT" b="1" dirty="0">
                <a:solidFill>
                  <a:schemeClr val="accent2"/>
                </a:solidFill>
              </a:rPr>
              <a:t>ESEMPIO E: </a:t>
            </a:r>
            <a:r>
              <a:rPr lang="it-IT" sz="2400" b="1" i="1" dirty="0">
                <a:solidFill>
                  <a:schemeClr val="accent2"/>
                </a:solidFill>
              </a:rPr>
              <a:t>Sommatoria di più errori</a:t>
            </a:r>
          </a:p>
        </p:txBody>
      </p:sp>
      <p:sp>
        <p:nvSpPr>
          <p:cNvPr id="3" name="Segnaposto contenuto 2">
            <a:extLst>
              <a:ext uri="{FF2B5EF4-FFF2-40B4-BE49-F238E27FC236}">
                <a16:creationId xmlns:a16="http://schemas.microsoft.com/office/drawing/2014/main" id="{9D5FD81D-E11E-4F9C-A368-328F1EFE5660}"/>
              </a:ext>
            </a:extLst>
          </p:cNvPr>
          <p:cNvSpPr>
            <a:spLocks noGrp="1"/>
          </p:cNvSpPr>
          <p:nvPr>
            <p:ph idx="1"/>
          </p:nvPr>
        </p:nvSpPr>
        <p:spPr>
          <a:xfrm>
            <a:off x="694267" y="4607028"/>
            <a:ext cx="10803465" cy="2250972"/>
          </a:xfrm>
        </p:spPr>
        <p:txBody>
          <a:bodyPr>
            <a:noAutofit/>
          </a:bodyPr>
          <a:lstStyle/>
          <a:p>
            <a:pPr algn="just"/>
            <a:r>
              <a:rPr lang="it-IT" sz="1800" b="1" dirty="0">
                <a:solidFill>
                  <a:schemeClr val="bg2">
                    <a:lumMod val="50000"/>
                  </a:schemeClr>
                </a:solidFill>
                <a:effectLst/>
                <a:ea typeface="Calibri" panose="020F0502020204030204" pitchFamily="34" charset="0"/>
                <a:cs typeface="Calibri" panose="020F0502020204030204" pitchFamily="34" charset="0"/>
              </a:rPr>
              <a:t>In questo esempio si sommano gli errori sul riposo giornaliero e quello del riposo settimanale weekend. Il periodo di libertà termina alle 01.25 del 25/05/2021; l’anticipo sulla ripresa del servizio è di circa 19h e 50 minuti. Nell’esempio E se il lavoratore opta per la ripresa del turno ha diritto </a:t>
            </a:r>
            <a:r>
              <a:rPr lang="it-IT" sz="1800" b="1" dirty="0">
                <a:solidFill>
                  <a:schemeClr val="bg2">
                    <a:lumMod val="50000"/>
                  </a:schemeClr>
                </a:solidFill>
                <a:effectLst/>
                <a:ea typeface="Times New Roman" panose="02020603050405020304" pitchFamily="18" charset="0"/>
                <a:cs typeface="Calibri" panose="020F0502020204030204" pitchFamily="34" charset="0"/>
              </a:rPr>
              <a:t>alla decurtazione </a:t>
            </a:r>
            <a:r>
              <a:rPr lang="it-IT" sz="1800" b="1" dirty="0">
                <a:solidFill>
                  <a:schemeClr val="bg2">
                    <a:lumMod val="50000"/>
                  </a:schemeClr>
                </a:solidFill>
                <a:effectLst/>
                <a:ea typeface="Calibri" panose="020F0502020204030204" pitchFamily="34" charset="0"/>
                <a:cs typeface="Calibri" panose="020F0502020204030204" pitchFamily="34" charset="0"/>
              </a:rPr>
              <a:t>di una giornata di ferie dal periodo interessato inserendo un intervallo tecnico, quindi il conteggio delle ferie utilizzate sarebbe di 2 giornate, oppure può pretendere l’inizio lavoro dopo le ore 01.25 del 25/05/2021 (circolare 24/5/1985).</a:t>
            </a:r>
            <a:endParaRPr lang="it-IT" sz="1800" b="1" dirty="0">
              <a:solidFill>
                <a:schemeClr val="bg2">
                  <a:lumMod val="50000"/>
                </a:schemeClr>
              </a:solidFill>
              <a:effectLst/>
              <a:ea typeface="Calibri" panose="020F0502020204030204" pitchFamily="34" charset="0"/>
              <a:cs typeface="Times New Roman" panose="02020603050405020304" pitchFamily="18" charset="0"/>
            </a:endParaRPr>
          </a:p>
          <a:p>
            <a:endParaRPr lang="it-IT" dirty="0"/>
          </a:p>
        </p:txBody>
      </p:sp>
      <p:pic>
        <p:nvPicPr>
          <p:cNvPr id="11" name="Immagine 10" descr="Immagine che contiene mappa&#10;&#10;Descrizione generata automaticamente">
            <a:extLst>
              <a:ext uri="{FF2B5EF4-FFF2-40B4-BE49-F238E27FC236}">
                <a16:creationId xmlns:a16="http://schemas.microsoft.com/office/drawing/2014/main" id="{EDA125B1-D1B1-4F99-8C1B-D2A3ECAFEF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80638" y="-1"/>
            <a:ext cx="954000" cy="1185863"/>
          </a:xfrm>
          <a:prstGeom prst="rect">
            <a:avLst/>
          </a:prstGeom>
        </p:spPr>
      </p:pic>
      <p:grpSp>
        <p:nvGrpSpPr>
          <p:cNvPr id="4" name="Group 2">
            <a:extLst>
              <a:ext uri="{FF2B5EF4-FFF2-40B4-BE49-F238E27FC236}">
                <a16:creationId xmlns:a16="http://schemas.microsoft.com/office/drawing/2014/main" id="{0A7614A2-AC3E-42CA-8CDA-0B548851DDAE}"/>
              </a:ext>
            </a:extLst>
          </p:cNvPr>
          <p:cNvGrpSpPr>
            <a:grpSpLocks/>
          </p:cNvGrpSpPr>
          <p:nvPr/>
        </p:nvGrpSpPr>
        <p:grpSpPr bwMode="auto">
          <a:xfrm>
            <a:off x="310799" y="1185862"/>
            <a:ext cx="11570400" cy="3253616"/>
            <a:chOff x="106702575" y="106752118"/>
            <a:chExt cx="6804000" cy="2427561"/>
          </a:xfrm>
        </p:grpSpPr>
        <p:pic>
          <p:nvPicPr>
            <p:cNvPr id="1027" name="Picture 3">
              <a:extLst>
                <a:ext uri="{FF2B5EF4-FFF2-40B4-BE49-F238E27FC236}">
                  <a16:creationId xmlns:a16="http://schemas.microsoft.com/office/drawing/2014/main" id="{D798BBC0-00B0-4132-9B37-7D5FDD6984F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702575" y="106752118"/>
              <a:ext cx="6804000" cy="115206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028" name="Picture 4">
              <a:extLst>
                <a:ext uri="{FF2B5EF4-FFF2-40B4-BE49-F238E27FC236}">
                  <a16:creationId xmlns:a16="http://schemas.microsoft.com/office/drawing/2014/main" id="{35053AA9-C258-4B29-8641-C00060AE3F0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702575" y="107904181"/>
              <a:ext cx="6804000" cy="127549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grpSp>
    </p:spTree>
    <p:extLst>
      <p:ext uri="{BB962C8B-B14F-4D97-AF65-F5344CB8AC3E}">
        <p14:creationId xmlns:p14="http://schemas.microsoft.com/office/powerpoint/2010/main" val="25363968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097430-5675-4469-BC90-B6E0B4EE577C}"/>
              </a:ext>
            </a:extLst>
          </p:cNvPr>
          <p:cNvSpPr>
            <a:spLocks noGrp="1"/>
          </p:cNvSpPr>
          <p:nvPr>
            <p:ph type="title"/>
          </p:nvPr>
        </p:nvSpPr>
        <p:spPr/>
        <p:txBody>
          <a:bodyPr/>
          <a:lstStyle/>
          <a:p>
            <a:r>
              <a:rPr lang="it-IT" b="1" dirty="0">
                <a:solidFill>
                  <a:schemeClr val="accent1"/>
                </a:solidFill>
              </a:rPr>
              <a:t>CONCLUSIONI</a:t>
            </a:r>
          </a:p>
        </p:txBody>
      </p:sp>
      <p:sp>
        <p:nvSpPr>
          <p:cNvPr id="3" name="Segnaposto contenuto 2">
            <a:extLst>
              <a:ext uri="{FF2B5EF4-FFF2-40B4-BE49-F238E27FC236}">
                <a16:creationId xmlns:a16="http://schemas.microsoft.com/office/drawing/2014/main" id="{D5D59FE4-6883-493A-A250-69649D8BA09C}"/>
              </a:ext>
            </a:extLst>
          </p:cNvPr>
          <p:cNvSpPr>
            <a:spLocks noGrp="1"/>
          </p:cNvSpPr>
          <p:nvPr>
            <p:ph idx="1"/>
          </p:nvPr>
        </p:nvSpPr>
        <p:spPr>
          <a:xfrm>
            <a:off x="645130" y="2052918"/>
            <a:ext cx="10977027" cy="4195481"/>
          </a:xfrm>
        </p:spPr>
        <p:txBody>
          <a:bodyPr/>
          <a:lstStyle/>
          <a:p>
            <a:pPr algn="just">
              <a:lnSpc>
                <a:spcPct val="107000"/>
              </a:lnSpc>
              <a:spcAft>
                <a:spcPts val="800"/>
              </a:spcAft>
            </a:pPr>
            <a:r>
              <a:rPr lang="it-IT" sz="1800" b="1" dirty="0">
                <a:solidFill>
                  <a:schemeClr val="bg2">
                    <a:lumMod val="75000"/>
                  </a:schemeClr>
                </a:solidFill>
                <a:effectLst/>
                <a:ea typeface="Calibri" panose="020F0502020204030204" pitchFamily="34" charset="0"/>
                <a:cs typeface="Times New Roman" panose="02020603050405020304" pitchFamily="18" charset="0"/>
              </a:rPr>
              <a:t>Ci teniamo inoltre a ricordare ai colleghi che la ripresa del servizio secondo il corretto orario di disponibilità è un diritto che va preteso e l’utilizzo della mezza giornata di ferie è una scelta del lavoratore e non dell’azienda.</a:t>
            </a:r>
          </a:p>
          <a:p>
            <a:pPr algn="just">
              <a:lnSpc>
                <a:spcPct val="107000"/>
              </a:lnSpc>
              <a:spcAft>
                <a:spcPts val="800"/>
              </a:spcAft>
            </a:pPr>
            <a:r>
              <a:rPr lang="it-IT" sz="1800" b="1" dirty="0">
                <a:solidFill>
                  <a:schemeClr val="bg2">
                    <a:lumMod val="75000"/>
                  </a:schemeClr>
                </a:solidFill>
                <a:effectLst/>
                <a:ea typeface="Calibri" panose="020F0502020204030204" pitchFamily="34" charset="0"/>
                <a:cs typeface="Times New Roman" panose="02020603050405020304" pitchFamily="18" charset="0"/>
              </a:rPr>
              <a:t>I crediti lavorativi, siano essi economici o normativi, possono essere recuperati entro 5 anni, invitiamo pertanto tutti i colleghi a ricontrollare i propri turni passati e a verificarne la regolarità.</a:t>
            </a:r>
          </a:p>
          <a:p>
            <a:pPr algn="just">
              <a:lnSpc>
                <a:spcPct val="107000"/>
              </a:lnSpc>
              <a:spcAft>
                <a:spcPts val="800"/>
              </a:spcAft>
            </a:pPr>
            <a:r>
              <a:rPr lang="it-IT" sz="1800" b="1" dirty="0">
                <a:solidFill>
                  <a:schemeClr val="bg2">
                    <a:lumMod val="75000"/>
                  </a:schemeClr>
                </a:solidFill>
                <a:effectLst/>
                <a:ea typeface="Calibri" panose="020F0502020204030204" pitchFamily="34" charset="0"/>
                <a:cs typeface="Times New Roman" panose="02020603050405020304" pitchFamily="18" charset="0"/>
              </a:rPr>
              <a:t>Restiamo disponibili per ulteriori chiarimenti presso la nostra Segreteria Regionale o tramite i nostri attivisti.</a:t>
            </a:r>
          </a:p>
          <a:p>
            <a:endParaRPr lang="it-IT" dirty="0"/>
          </a:p>
        </p:txBody>
      </p:sp>
      <p:pic>
        <p:nvPicPr>
          <p:cNvPr id="4" name="Immagine 3" descr="Immagine che contiene mappa&#10;&#10;Descrizione generata automaticamente">
            <a:extLst>
              <a:ext uri="{FF2B5EF4-FFF2-40B4-BE49-F238E27FC236}">
                <a16:creationId xmlns:a16="http://schemas.microsoft.com/office/drawing/2014/main" id="{666BA6EC-E10D-4C7F-8721-B0186B83F4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80638" y="-1"/>
            <a:ext cx="954000" cy="1185863"/>
          </a:xfrm>
          <a:prstGeom prst="rect">
            <a:avLst/>
          </a:prstGeom>
        </p:spPr>
      </p:pic>
    </p:spTree>
    <p:extLst>
      <p:ext uri="{BB962C8B-B14F-4D97-AF65-F5344CB8AC3E}">
        <p14:creationId xmlns:p14="http://schemas.microsoft.com/office/powerpoint/2010/main" val="3560281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C13EB9-7B59-4A22-AFF7-CD550BE9B24E}"/>
              </a:ext>
            </a:extLst>
          </p:cNvPr>
          <p:cNvSpPr>
            <a:spLocks noGrp="1"/>
          </p:cNvSpPr>
          <p:nvPr>
            <p:ph type="title"/>
          </p:nvPr>
        </p:nvSpPr>
        <p:spPr>
          <a:xfrm>
            <a:off x="646111" y="125340"/>
            <a:ext cx="9404723" cy="732616"/>
          </a:xfrm>
        </p:spPr>
        <p:txBody>
          <a:bodyPr/>
          <a:lstStyle/>
          <a:p>
            <a:r>
              <a:rPr lang="it-IT" b="1" dirty="0">
                <a:solidFill>
                  <a:schemeClr val="accent2"/>
                </a:solidFill>
              </a:rPr>
              <a:t>EFERIE &amp; IVU: </a:t>
            </a:r>
            <a:r>
              <a:rPr lang="it-IT" sz="2400" b="1" i="1" dirty="0">
                <a:solidFill>
                  <a:schemeClr val="accent2"/>
                </a:solidFill>
              </a:rPr>
              <a:t>I CONTI NON TORNANO</a:t>
            </a:r>
          </a:p>
        </p:txBody>
      </p:sp>
      <p:sp>
        <p:nvSpPr>
          <p:cNvPr id="3" name="Segnaposto contenuto 2">
            <a:extLst>
              <a:ext uri="{FF2B5EF4-FFF2-40B4-BE49-F238E27FC236}">
                <a16:creationId xmlns:a16="http://schemas.microsoft.com/office/drawing/2014/main" id="{9D5FD81D-E11E-4F9C-A368-328F1EFE5660}"/>
              </a:ext>
            </a:extLst>
          </p:cNvPr>
          <p:cNvSpPr>
            <a:spLocks noGrp="1"/>
          </p:cNvSpPr>
          <p:nvPr>
            <p:ph idx="1"/>
          </p:nvPr>
        </p:nvSpPr>
        <p:spPr>
          <a:xfrm>
            <a:off x="756356" y="1073426"/>
            <a:ext cx="10803465" cy="5784574"/>
          </a:xfrm>
        </p:spPr>
        <p:txBody>
          <a:bodyPr>
            <a:noAutofit/>
          </a:bodyPr>
          <a:lstStyle/>
          <a:p>
            <a:pPr algn="just">
              <a:lnSpc>
                <a:spcPct val="107000"/>
              </a:lnSpc>
              <a:spcBef>
                <a:spcPts val="600"/>
              </a:spcBef>
              <a:spcAft>
                <a:spcPts val="400"/>
              </a:spcAft>
            </a:pPr>
            <a:r>
              <a:rPr lang="it-IT" sz="1800" b="1" dirty="0">
                <a:solidFill>
                  <a:schemeClr val="bg2">
                    <a:lumMod val="75000"/>
                  </a:schemeClr>
                </a:solidFill>
                <a:effectLst/>
                <a:ea typeface="Calibri" panose="020F0502020204030204" pitchFamily="34" charset="0"/>
                <a:cs typeface="Calibri" panose="020F0502020204030204" pitchFamily="34" charset="0"/>
              </a:rPr>
              <a:t>Ormai da anni il personale mobile richiede le ferie con la sola visibilità dei riposi settimanali ed è quasi consuetudine ritrovare ammanchi di ore all’interno del periodo.</a:t>
            </a:r>
            <a:endParaRPr lang="it-IT" sz="1800" b="1" dirty="0">
              <a:solidFill>
                <a:schemeClr val="bg2">
                  <a:lumMod val="75000"/>
                </a:schemeClr>
              </a:solidFill>
              <a:effectLst/>
              <a:ea typeface="Calibri" panose="020F0502020204030204" pitchFamily="34" charset="0"/>
              <a:cs typeface="Times New Roman" panose="02020603050405020304" pitchFamily="18" charset="0"/>
            </a:endParaRPr>
          </a:p>
          <a:p>
            <a:pPr algn="just">
              <a:lnSpc>
                <a:spcPct val="115000"/>
              </a:lnSpc>
              <a:spcBef>
                <a:spcPts val="600"/>
              </a:spcBef>
              <a:spcAft>
                <a:spcPts val="400"/>
              </a:spcAft>
            </a:pPr>
            <a:r>
              <a:rPr lang="it-IT" sz="1800" b="1" dirty="0">
                <a:solidFill>
                  <a:schemeClr val="bg2">
                    <a:lumMod val="75000"/>
                  </a:schemeClr>
                </a:solidFill>
                <a:effectLst/>
                <a:ea typeface="Calibri" panose="020F0502020204030204" pitchFamily="34" charset="0"/>
                <a:cs typeface="Calibri" panose="020F0502020204030204" pitchFamily="34" charset="0"/>
              </a:rPr>
              <a:t>Vi abbiamo già spiegato il modo corretto di conteggiare le ferie e chiederne la regolarizzazione, ora facciamo un passo in più e vi spieghiamo perché IVU crea questi errori.</a:t>
            </a:r>
            <a:endParaRPr lang="it-IT" sz="1800" b="1" dirty="0">
              <a:solidFill>
                <a:schemeClr val="bg2">
                  <a:lumMod val="75000"/>
                </a:schemeClr>
              </a:solidFill>
              <a:effectLst/>
              <a:ea typeface="Calibri" panose="020F0502020204030204" pitchFamily="34" charset="0"/>
              <a:cs typeface="Times New Roman" panose="02020603050405020304" pitchFamily="18" charset="0"/>
            </a:endParaRPr>
          </a:p>
          <a:p>
            <a:pPr algn="just">
              <a:lnSpc>
                <a:spcPct val="115000"/>
              </a:lnSpc>
              <a:spcBef>
                <a:spcPts val="600"/>
              </a:spcBef>
              <a:spcAft>
                <a:spcPts val="400"/>
              </a:spcAft>
            </a:pPr>
            <a:r>
              <a:rPr lang="it-IT" sz="1800" b="1" dirty="0">
                <a:solidFill>
                  <a:schemeClr val="bg2">
                    <a:lumMod val="75000"/>
                  </a:schemeClr>
                </a:solidFill>
                <a:effectLst/>
                <a:ea typeface="Calibri" panose="020F0502020204030204" pitchFamily="34" charset="0"/>
                <a:cs typeface="Calibri" panose="020F0502020204030204" pitchFamily="34" charset="0"/>
              </a:rPr>
              <a:t>La norma contrattuale (art.30.9 del CCNL AF 2016) prevede che la giornata di ferie, pari ad un periodo di 24 ore di libertà dal servizio, decorra dal termine del riposo giornaliero o settimanale, mentre IVU di default, fa coincidere il giorno di ferie con la giornata solare (conteggiandola dalle ore 0.00 alle 24).</a:t>
            </a:r>
            <a:endParaRPr lang="it-IT" sz="1800" b="1" dirty="0">
              <a:solidFill>
                <a:schemeClr val="bg2">
                  <a:lumMod val="75000"/>
                </a:schemeClr>
              </a:solidFill>
              <a:effectLst/>
              <a:ea typeface="Calibri" panose="020F0502020204030204" pitchFamily="34" charset="0"/>
              <a:cs typeface="Times New Roman" panose="02020603050405020304" pitchFamily="18" charset="0"/>
            </a:endParaRPr>
          </a:p>
          <a:p>
            <a:pPr algn="just">
              <a:lnSpc>
                <a:spcPct val="115000"/>
              </a:lnSpc>
              <a:spcBef>
                <a:spcPts val="600"/>
              </a:spcBef>
              <a:spcAft>
                <a:spcPts val="400"/>
              </a:spcAft>
            </a:pPr>
            <a:r>
              <a:rPr lang="it-IT" sz="1800" b="1" dirty="0">
                <a:solidFill>
                  <a:schemeClr val="bg2">
                    <a:lumMod val="75000"/>
                  </a:schemeClr>
                </a:solidFill>
                <a:effectLst/>
                <a:ea typeface="Calibri" panose="020F0502020204030204" pitchFamily="34" charset="0"/>
                <a:cs typeface="Calibri" panose="020F0502020204030204" pitchFamily="34" charset="0"/>
              </a:rPr>
              <a:t>In riferimento all’ultimo servizio svolto, quando le ore di riposo giornaliero (14/18h), eccedono la mezzanotte, il sistema se ne disinteressa sovrapponendogli una giornata di ferie (esempi A e B). Lo stesso avviene quando un riposo weekend di 60 ore è collocato prima di un periodo di ferie e l’ultima prestazione prima del riposo termina dopo mezzogiorno (esempio C).</a:t>
            </a:r>
            <a:endParaRPr lang="it-IT" sz="1800" b="1" dirty="0">
              <a:solidFill>
                <a:schemeClr val="bg2">
                  <a:lumMod val="75000"/>
                </a:schemeClr>
              </a:solidFill>
              <a:effectLst/>
              <a:ea typeface="Calibri" panose="020F0502020204030204" pitchFamily="34" charset="0"/>
              <a:cs typeface="Times New Roman" panose="02020603050405020304" pitchFamily="18" charset="0"/>
            </a:endParaRPr>
          </a:p>
          <a:p>
            <a:pPr algn="just">
              <a:lnSpc>
                <a:spcPct val="115000"/>
              </a:lnSpc>
              <a:spcBef>
                <a:spcPts val="600"/>
              </a:spcBef>
              <a:spcAft>
                <a:spcPts val="400"/>
              </a:spcAft>
            </a:pPr>
            <a:r>
              <a:rPr lang="it-IT" sz="1800" b="1" dirty="0">
                <a:solidFill>
                  <a:schemeClr val="bg2">
                    <a:lumMod val="75000"/>
                  </a:schemeClr>
                </a:solidFill>
                <a:effectLst/>
                <a:ea typeface="Calibri" panose="020F0502020204030204" pitchFamily="34" charset="0"/>
                <a:cs typeface="Calibri" panose="020F0502020204030204" pitchFamily="34" charset="0"/>
              </a:rPr>
              <a:t>Ammanchi di ore si possono verificare anche quando un riposo weekend di 60 ore è abbinato alle ferie, sia esso posto all’interno (esempio E) che a chiusura del periodo di ferie (esempio D).</a:t>
            </a:r>
            <a:endParaRPr lang="it-IT" sz="1800" b="1" dirty="0">
              <a:solidFill>
                <a:schemeClr val="bg2">
                  <a:lumMod val="75000"/>
                </a:schemeClr>
              </a:solidFill>
              <a:effectLst/>
              <a:ea typeface="Calibri" panose="020F0502020204030204" pitchFamily="34" charset="0"/>
              <a:cs typeface="Times New Roman" panose="02020603050405020304" pitchFamily="18" charset="0"/>
            </a:endParaRPr>
          </a:p>
          <a:p>
            <a:endParaRPr lang="it-IT" dirty="0"/>
          </a:p>
        </p:txBody>
      </p:sp>
      <p:pic>
        <p:nvPicPr>
          <p:cNvPr id="509" name="Immagine 508" descr="Immagine che contiene mappa&#10;&#10;Descrizione generata automaticamente">
            <a:extLst>
              <a:ext uri="{FF2B5EF4-FFF2-40B4-BE49-F238E27FC236}">
                <a16:creationId xmlns:a16="http://schemas.microsoft.com/office/drawing/2014/main" id="{E3A081FF-409D-490E-9BD8-9EDAFAA576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80638" y="-1"/>
            <a:ext cx="954000" cy="1185863"/>
          </a:xfrm>
          <a:prstGeom prst="rect">
            <a:avLst/>
          </a:prstGeom>
        </p:spPr>
      </p:pic>
    </p:spTree>
    <p:extLst>
      <p:ext uri="{BB962C8B-B14F-4D97-AF65-F5344CB8AC3E}">
        <p14:creationId xmlns:p14="http://schemas.microsoft.com/office/powerpoint/2010/main" val="209943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C13EB9-7B59-4A22-AFF7-CD550BE9B24E}"/>
              </a:ext>
            </a:extLst>
          </p:cNvPr>
          <p:cNvSpPr>
            <a:spLocks noGrp="1"/>
          </p:cNvSpPr>
          <p:nvPr>
            <p:ph type="title"/>
          </p:nvPr>
        </p:nvSpPr>
        <p:spPr>
          <a:xfrm>
            <a:off x="646111" y="125340"/>
            <a:ext cx="9404723" cy="732616"/>
          </a:xfrm>
        </p:spPr>
        <p:txBody>
          <a:bodyPr/>
          <a:lstStyle/>
          <a:p>
            <a:r>
              <a:rPr lang="it-IT" b="1" dirty="0">
                <a:solidFill>
                  <a:schemeClr val="accent2"/>
                </a:solidFill>
              </a:rPr>
              <a:t>FERIE &amp; IVU: </a:t>
            </a:r>
            <a:r>
              <a:rPr lang="it-IT" sz="2400" b="1" i="1" dirty="0">
                <a:solidFill>
                  <a:schemeClr val="accent2"/>
                </a:solidFill>
              </a:rPr>
              <a:t>I CONTI NON TORNANO</a:t>
            </a:r>
          </a:p>
        </p:txBody>
      </p:sp>
      <p:sp>
        <p:nvSpPr>
          <p:cNvPr id="3" name="Segnaposto contenuto 2">
            <a:extLst>
              <a:ext uri="{FF2B5EF4-FFF2-40B4-BE49-F238E27FC236}">
                <a16:creationId xmlns:a16="http://schemas.microsoft.com/office/drawing/2014/main" id="{9D5FD81D-E11E-4F9C-A368-328F1EFE5660}"/>
              </a:ext>
            </a:extLst>
          </p:cNvPr>
          <p:cNvSpPr>
            <a:spLocks noGrp="1"/>
          </p:cNvSpPr>
          <p:nvPr>
            <p:ph idx="1"/>
          </p:nvPr>
        </p:nvSpPr>
        <p:spPr>
          <a:xfrm>
            <a:off x="756356" y="1073426"/>
            <a:ext cx="10803465" cy="5784574"/>
          </a:xfrm>
        </p:spPr>
        <p:txBody>
          <a:bodyPr>
            <a:noAutofit/>
          </a:bodyPr>
          <a:lstStyle/>
          <a:p>
            <a:pPr algn="just">
              <a:lnSpc>
                <a:spcPct val="115000"/>
              </a:lnSpc>
              <a:spcBef>
                <a:spcPts val="600"/>
              </a:spcBef>
              <a:spcAft>
                <a:spcPts val="400"/>
              </a:spcAft>
            </a:pPr>
            <a:r>
              <a:rPr lang="it-IT" sz="1800" b="1" dirty="0">
                <a:solidFill>
                  <a:schemeClr val="bg2">
                    <a:lumMod val="75000"/>
                  </a:schemeClr>
                </a:solidFill>
                <a:effectLst/>
                <a:ea typeface="Calibri" panose="020F0502020204030204" pitchFamily="34" charset="0"/>
                <a:cs typeface="Calibri" panose="020F0502020204030204" pitchFamily="34" charset="0"/>
              </a:rPr>
              <a:t>In tutti questi casi IVU può generare un errore.</a:t>
            </a:r>
            <a:endParaRPr lang="it-IT" sz="1800" b="1" dirty="0">
              <a:solidFill>
                <a:schemeClr val="bg2">
                  <a:lumMod val="75000"/>
                </a:schemeClr>
              </a:solidFill>
              <a:effectLst/>
              <a:ea typeface="Calibri" panose="020F0502020204030204" pitchFamily="34" charset="0"/>
              <a:cs typeface="Times New Roman" panose="02020603050405020304" pitchFamily="18" charset="0"/>
            </a:endParaRPr>
          </a:p>
          <a:p>
            <a:pPr algn="just">
              <a:lnSpc>
                <a:spcPct val="115000"/>
              </a:lnSpc>
              <a:spcBef>
                <a:spcPts val="600"/>
              </a:spcBef>
              <a:spcAft>
                <a:spcPts val="400"/>
              </a:spcAft>
            </a:pPr>
            <a:r>
              <a:rPr lang="it-IT" sz="1800" b="1" dirty="0">
                <a:solidFill>
                  <a:schemeClr val="bg2">
                    <a:lumMod val="75000"/>
                  </a:schemeClr>
                </a:solidFill>
                <a:effectLst/>
                <a:ea typeface="Calibri" panose="020F0502020204030204" pitchFamily="34" charset="0"/>
                <a:cs typeface="Calibri" panose="020F0502020204030204" pitchFamily="34" charset="0"/>
              </a:rPr>
              <a:t>In determinate circostanze, l’errore sulla contabilizzazione del riposo giornaliero e quello relativo al riposo weekend si possono sommare, provocando copiosi ammanchi di ore rispetto la ripresa turno programmato (esempio E).</a:t>
            </a:r>
            <a:endParaRPr lang="it-IT" sz="1800" b="1" dirty="0">
              <a:solidFill>
                <a:schemeClr val="bg2">
                  <a:lumMod val="75000"/>
                </a:schemeClr>
              </a:solidFill>
              <a:effectLst/>
              <a:ea typeface="Calibri" panose="020F0502020204030204" pitchFamily="34" charset="0"/>
              <a:cs typeface="Times New Roman" panose="02020603050405020304" pitchFamily="18" charset="0"/>
            </a:endParaRPr>
          </a:p>
          <a:p>
            <a:pPr algn="just">
              <a:lnSpc>
                <a:spcPct val="115000"/>
              </a:lnSpc>
              <a:spcBef>
                <a:spcPts val="600"/>
              </a:spcBef>
              <a:spcAft>
                <a:spcPts val="400"/>
              </a:spcAft>
            </a:pPr>
            <a:r>
              <a:rPr lang="it-IT" sz="1800" b="1" dirty="0">
                <a:solidFill>
                  <a:schemeClr val="bg2">
                    <a:lumMod val="75000"/>
                  </a:schemeClr>
                </a:solidFill>
                <a:effectLst/>
                <a:ea typeface="Calibri" panose="020F0502020204030204" pitchFamily="34" charset="0"/>
                <a:cs typeface="Calibri" panose="020F0502020204030204" pitchFamily="34" charset="0"/>
              </a:rPr>
              <a:t>Ulteriore aspetto a cui è necessario prestare particolare attenzione è il monte ore annuo di riposo.</a:t>
            </a:r>
            <a:endParaRPr lang="it-IT" sz="1800" b="1" dirty="0">
              <a:solidFill>
                <a:schemeClr val="bg2">
                  <a:lumMod val="75000"/>
                </a:schemeClr>
              </a:solidFill>
              <a:effectLst/>
              <a:ea typeface="Calibri" panose="020F0502020204030204" pitchFamily="34" charset="0"/>
              <a:cs typeface="Times New Roman" panose="02020603050405020304" pitchFamily="18" charset="0"/>
            </a:endParaRPr>
          </a:p>
          <a:p>
            <a:pPr algn="just">
              <a:lnSpc>
                <a:spcPct val="115000"/>
              </a:lnSpc>
              <a:spcBef>
                <a:spcPts val="600"/>
              </a:spcBef>
              <a:spcAft>
                <a:spcPts val="400"/>
              </a:spcAft>
            </a:pPr>
            <a:r>
              <a:rPr lang="it-IT" sz="1800" b="1" dirty="0">
                <a:solidFill>
                  <a:schemeClr val="bg2">
                    <a:lumMod val="75000"/>
                  </a:schemeClr>
                </a:solidFill>
                <a:effectLst/>
                <a:ea typeface="Calibri" panose="020F0502020204030204" pitchFamily="34" charset="0"/>
                <a:cs typeface="Calibri" panose="020F0502020204030204" pitchFamily="34" charset="0"/>
              </a:rPr>
              <a:t>Nel TV2 è riportata la durata di ogni riposo settimanale (indipendentemente dalla tipologia), quando la giornata di ferie è afferente ad un riposo settimanale, a quest’ultimo potrà essere assegnato un valore diverso dal minimo contrattuale all'atto della costruzione del turno personalizzato, così come previsto dal Contratto Aziendale 2016 (art.13 punto 2.8.4).</a:t>
            </a:r>
            <a:endParaRPr lang="it-IT" sz="1800" b="1" dirty="0">
              <a:solidFill>
                <a:schemeClr val="bg2">
                  <a:lumMod val="75000"/>
                </a:schemeClr>
              </a:solidFill>
              <a:effectLst/>
              <a:ea typeface="Calibri" panose="020F0502020204030204" pitchFamily="34" charset="0"/>
              <a:cs typeface="Times New Roman" panose="02020603050405020304" pitchFamily="18" charset="0"/>
            </a:endParaRPr>
          </a:p>
          <a:p>
            <a:pPr algn="just">
              <a:lnSpc>
                <a:spcPct val="115000"/>
              </a:lnSpc>
              <a:spcBef>
                <a:spcPts val="600"/>
              </a:spcBef>
              <a:spcAft>
                <a:spcPts val="400"/>
              </a:spcAft>
            </a:pPr>
            <a:r>
              <a:rPr lang="it-IT" sz="1800" b="1" dirty="0">
                <a:solidFill>
                  <a:schemeClr val="bg2">
                    <a:lumMod val="75000"/>
                  </a:schemeClr>
                </a:solidFill>
                <a:effectLst/>
                <a:ea typeface="Calibri" panose="020F0502020204030204" pitchFamily="34" charset="0"/>
                <a:cs typeface="Calibri" panose="020F0502020204030204" pitchFamily="34" charset="0"/>
              </a:rPr>
              <a:t> IVU anche in questo caso lavora sempre alla medesima maniera, facendo partire il conteggio delle ferie da mezzanotte alle 24 e conteggiando di conseguenza tali riposi settimanali. Ne deriva che eventuali errori di contabilizzazione, con anticipazione della ripesa turno, si ripercuotono anche sulla reale fruizione del riposo settimanale che chiude un periodo di ferie inficiando così sul “monte ore annuo”. </a:t>
            </a:r>
            <a:endParaRPr lang="it-IT" sz="1800" b="1" dirty="0">
              <a:solidFill>
                <a:schemeClr val="bg2">
                  <a:lumMod val="75000"/>
                </a:schemeClr>
              </a:solidFill>
              <a:effectLst/>
              <a:ea typeface="Calibri" panose="020F0502020204030204" pitchFamily="34" charset="0"/>
              <a:cs typeface="Times New Roman" panose="02020603050405020304" pitchFamily="18" charset="0"/>
            </a:endParaRPr>
          </a:p>
          <a:p>
            <a:pPr>
              <a:spcBef>
                <a:spcPts val="600"/>
              </a:spcBef>
              <a:spcAft>
                <a:spcPts val="400"/>
              </a:spcAft>
            </a:pPr>
            <a:r>
              <a:rPr lang="it-IT" sz="1800" b="1" dirty="0">
                <a:solidFill>
                  <a:schemeClr val="bg2">
                    <a:lumMod val="75000"/>
                  </a:schemeClr>
                </a:solidFill>
                <a:effectLst/>
                <a:ea typeface="Calibri" panose="020F0502020204030204" pitchFamily="34" charset="0"/>
              </a:rPr>
              <a:t>Quando le ore di riposo settimanale riportate all’interno del TV2 risultano “maggiori” rispetto </a:t>
            </a:r>
            <a:endParaRPr lang="it-IT" b="1" dirty="0">
              <a:solidFill>
                <a:schemeClr val="bg2">
                  <a:lumMod val="75000"/>
                </a:schemeClr>
              </a:solidFill>
            </a:endParaRPr>
          </a:p>
        </p:txBody>
      </p:sp>
      <p:pic>
        <p:nvPicPr>
          <p:cNvPr id="509" name="Immagine 508" descr="Immagine che contiene mappa&#10;&#10;Descrizione generata automaticamente">
            <a:extLst>
              <a:ext uri="{FF2B5EF4-FFF2-40B4-BE49-F238E27FC236}">
                <a16:creationId xmlns:a16="http://schemas.microsoft.com/office/drawing/2014/main" id="{E3A081FF-409D-490E-9BD8-9EDAFAA576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80638" y="-1"/>
            <a:ext cx="954000" cy="1185863"/>
          </a:xfrm>
          <a:prstGeom prst="rect">
            <a:avLst/>
          </a:prstGeom>
        </p:spPr>
      </p:pic>
    </p:spTree>
    <p:extLst>
      <p:ext uri="{BB962C8B-B14F-4D97-AF65-F5344CB8AC3E}">
        <p14:creationId xmlns:p14="http://schemas.microsoft.com/office/powerpoint/2010/main" val="456291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C13EB9-7B59-4A22-AFF7-CD550BE9B24E}"/>
              </a:ext>
            </a:extLst>
          </p:cNvPr>
          <p:cNvSpPr>
            <a:spLocks noGrp="1"/>
          </p:cNvSpPr>
          <p:nvPr>
            <p:ph type="title"/>
          </p:nvPr>
        </p:nvSpPr>
        <p:spPr>
          <a:xfrm>
            <a:off x="646111" y="125340"/>
            <a:ext cx="9404723" cy="732616"/>
          </a:xfrm>
        </p:spPr>
        <p:txBody>
          <a:bodyPr/>
          <a:lstStyle/>
          <a:p>
            <a:r>
              <a:rPr lang="it-IT" b="1" dirty="0">
                <a:solidFill>
                  <a:schemeClr val="accent2"/>
                </a:solidFill>
              </a:rPr>
              <a:t>FERIE &amp; IVU: </a:t>
            </a:r>
            <a:r>
              <a:rPr lang="it-IT" sz="2400" b="1" i="1" dirty="0">
                <a:solidFill>
                  <a:schemeClr val="accent2"/>
                </a:solidFill>
              </a:rPr>
              <a:t>I CONTI NON TORNANO</a:t>
            </a:r>
          </a:p>
        </p:txBody>
      </p:sp>
      <p:sp>
        <p:nvSpPr>
          <p:cNvPr id="3" name="Segnaposto contenuto 2">
            <a:extLst>
              <a:ext uri="{FF2B5EF4-FFF2-40B4-BE49-F238E27FC236}">
                <a16:creationId xmlns:a16="http://schemas.microsoft.com/office/drawing/2014/main" id="{9D5FD81D-E11E-4F9C-A368-328F1EFE5660}"/>
              </a:ext>
            </a:extLst>
          </p:cNvPr>
          <p:cNvSpPr>
            <a:spLocks noGrp="1"/>
          </p:cNvSpPr>
          <p:nvPr>
            <p:ph idx="1"/>
          </p:nvPr>
        </p:nvSpPr>
        <p:spPr>
          <a:xfrm>
            <a:off x="756356" y="1073426"/>
            <a:ext cx="10803465" cy="5784574"/>
          </a:xfrm>
        </p:spPr>
        <p:txBody>
          <a:bodyPr>
            <a:noAutofit/>
          </a:bodyPr>
          <a:lstStyle/>
          <a:p>
            <a:pPr algn="just">
              <a:lnSpc>
                <a:spcPct val="115000"/>
              </a:lnSpc>
              <a:spcBef>
                <a:spcPts val="600"/>
              </a:spcBef>
              <a:spcAft>
                <a:spcPts val="400"/>
              </a:spcAft>
            </a:pPr>
            <a:r>
              <a:rPr lang="it-IT" sz="1800" b="1" dirty="0">
                <a:solidFill>
                  <a:schemeClr val="bg2">
                    <a:lumMod val="75000"/>
                  </a:schemeClr>
                </a:solidFill>
                <a:effectLst/>
                <a:ea typeface="Calibri" panose="020F0502020204030204" pitchFamily="34" charset="0"/>
                <a:cs typeface="Calibri" panose="020F0502020204030204" pitchFamily="34" charset="0"/>
              </a:rPr>
              <a:t>al minimo contrattuale (esempi B e D) non sono affatto una gentile concessione, ma concorrono al raggiungimento della quota annuale prevista contrattualmente.</a:t>
            </a:r>
            <a:endParaRPr lang="it-IT" sz="1800" b="1" dirty="0">
              <a:solidFill>
                <a:schemeClr val="bg2">
                  <a:lumMod val="75000"/>
                </a:schemeClr>
              </a:solidFill>
              <a:effectLst/>
              <a:ea typeface="Calibri" panose="020F0502020204030204" pitchFamily="34" charset="0"/>
              <a:cs typeface="Times New Roman" panose="02020603050405020304" pitchFamily="18" charset="0"/>
            </a:endParaRPr>
          </a:p>
          <a:p>
            <a:pPr algn="just">
              <a:lnSpc>
                <a:spcPct val="115000"/>
              </a:lnSpc>
              <a:spcBef>
                <a:spcPts val="600"/>
              </a:spcBef>
              <a:spcAft>
                <a:spcPts val="400"/>
              </a:spcAft>
            </a:pPr>
            <a:r>
              <a:rPr lang="it-IT" sz="1800" b="1" dirty="0">
                <a:solidFill>
                  <a:schemeClr val="bg2">
                    <a:lumMod val="75000"/>
                  </a:schemeClr>
                </a:solidFill>
                <a:effectLst/>
                <a:ea typeface="Calibri" panose="020F0502020204030204" pitchFamily="34" charset="0"/>
                <a:cs typeface="Calibri" panose="020F0502020204030204" pitchFamily="34" charset="0"/>
              </a:rPr>
              <a:t>Questo metodo di gestione usato dal sistema può generare un errore di contabilizzazione ogni qualvolta il lavoratore effettua una richiesta ferie con la sola visibilità dei riposi settimanali, quindi, più saranno le richieste fatte durante l’anno e maggiori saranno le occasioni per creare un ammanco di ore, finanche alla indebita decurtazione di intere giornate di ferie.</a:t>
            </a:r>
            <a:endParaRPr lang="it-IT" sz="1800" b="1" dirty="0">
              <a:solidFill>
                <a:schemeClr val="bg2">
                  <a:lumMod val="75000"/>
                </a:schemeClr>
              </a:solidFill>
              <a:effectLst/>
              <a:ea typeface="Calibri" panose="020F0502020204030204" pitchFamily="34" charset="0"/>
              <a:cs typeface="Times New Roman" panose="02020603050405020304" pitchFamily="18" charset="0"/>
            </a:endParaRPr>
          </a:p>
          <a:p>
            <a:pPr algn="just">
              <a:lnSpc>
                <a:spcPct val="115000"/>
              </a:lnSpc>
              <a:spcBef>
                <a:spcPts val="600"/>
              </a:spcBef>
              <a:spcAft>
                <a:spcPts val="400"/>
              </a:spcAft>
            </a:pPr>
            <a:r>
              <a:rPr lang="it-IT" sz="1800" b="1" dirty="0">
                <a:solidFill>
                  <a:schemeClr val="bg2">
                    <a:lumMod val="75000"/>
                  </a:schemeClr>
                </a:solidFill>
                <a:effectLst/>
                <a:ea typeface="Calibri" panose="020F0502020204030204" pitchFamily="34" charset="0"/>
                <a:cs typeface="Calibri" panose="020F0502020204030204" pitchFamily="34" charset="0"/>
              </a:rPr>
              <a:t>Riepilogando, indipendentemente dal numero di giorni di cui è formato il periodo di ferie, l’errore sulla contabilizzazione è perlopiù riconducibile alle seguenti casistiche:</a:t>
            </a:r>
            <a:endParaRPr lang="it-IT" sz="1800" b="1" dirty="0">
              <a:solidFill>
                <a:schemeClr val="bg2">
                  <a:lumMod val="75000"/>
                </a:schemeClr>
              </a:solidFill>
              <a:effectLst/>
              <a:ea typeface="Calibri" panose="020F0502020204030204" pitchFamily="34" charset="0"/>
              <a:cs typeface="Times New Roman" panose="02020603050405020304" pitchFamily="18" charset="0"/>
            </a:endParaRPr>
          </a:p>
          <a:p>
            <a:pPr lvl="1" indent="-342900" algn="just">
              <a:lnSpc>
                <a:spcPct val="105000"/>
              </a:lnSpc>
              <a:spcBef>
                <a:spcPts val="400"/>
              </a:spcBef>
              <a:spcAft>
                <a:spcPts val="400"/>
              </a:spcAft>
              <a:buFont typeface="Wingdings" panose="05000000000000000000" pitchFamily="2" charset="2"/>
              <a:buChar char="v"/>
            </a:pPr>
            <a:r>
              <a:rPr lang="it-IT" sz="1600" b="1" dirty="0" err="1">
                <a:solidFill>
                  <a:schemeClr val="bg2">
                    <a:lumMod val="75000"/>
                  </a:schemeClr>
                </a:solidFill>
                <a:effectLst/>
                <a:ea typeface="Times New Roman" panose="02020603050405020304" pitchFamily="18" charset="0"/>
                <a:cs typeface="Times New Roman" panose="02020603050405020304" pitchFamily="18" charset="0"/>
              </a:rPr>
              <a:t>Lav</a:t>
            </a:r>
            <a:r>
              <a:rPr lang="it-IT" sz="1600" b="1" dirty="0">
                <a:solidFill>
                  <a:schemeClr val="bg2">
                    <a:lumMod val="75000"/>
                  </a:schemeClr>
                </a:solidFill>
                <a:effectLst/>
                <a:ea typeface="Times New Roman" panose="02020603050405020304" pitchFamily="18" charset="0"/>
                <a:cs typeface="Times New Roman" panose="02020603050405020304" pitchFamily="18" charset="0"/>
              </a:rPr>
              <a:t> + Ferie + Ferie + </a:t>
            </a:r>
            <a:r>
              <a:rPr lang="it-IT" sz="1600" b="1" dirty="0" err="1">
                <a:solidFill>
                  <a:schemeClr val="bg2">
                    <a:lumMod val="75000"/>
                  </a:schemeClr>
                </a:solidFill>
                <a:effectLst/>
                <a:ea typeface="Times New Roman" panose="02020603050405020304" pitchFamily="18" charset="0"/>
                <a:cs typeface="Times New Roman" panose="02020603050405020304" pitchFamily="18" charset="0"/>
              </a:rPr>
              <a:t>Lav</a:t>
            </a:r>
            <a:r>
              <a:rPr lang="it-IT" sz="1600" b="1" dirty="0">
                <a:solidFill>
                  <a:schemeClr val="bg2">
                    <a:lumMod val="75000"/>
                  </a:schemeClr>
                </a:solidFill>
                <a:effectLst/>
                <a:ea typeface="Times New Roman" panose="02020603050405020304" pitchFamily="18" charset="0"/>
                <a:cs typeface="Times New Roman" panose="02020603050405020304" pitchFamily="18" charset="0"/>
              </a:rPr>
              <a:t> (ferie non abbinate al riposo settimanale) possibile mancata contabilizzazione di tutto o parte del riposo giornaliero;</a:t>
            </a:r>
          </a:p>
          <a:p>
            <a:pPr lvl="1" indent="-342900" algn="just">
              <a:lnSpc>
                <a:spcPct val="105000"/>
              </a:lnSpc>
              <a:spcBef>
                <a:spcPts val="400"/>
              </a:spcBef>
              <a:spcAft>
                <a:spcPts val="400"/>
              </a:spcAft>
              <a:buFont typeface="Wingdings" panose="05000000000000000000" pitchFamily="2" charset="2"/>
              <a:buChar char="v"/>
            </a:pPr>
            <a:r>
              <a:rPr lang="it-IT" sz="1600" b="1" dirty="0" err="1">
                <a:solidFill>
                  <a:schemeClr val="bg2">
                    <a:lumMod val="75000"/>
                  </a:schemeClr>
                </a:solidFill>
                <a:effectLst/>
                <a:ea typeface="Times New Roman" panose="02020603050405020304" pitchFamily="18" charset="0"/>
                <a:cs typeface="Times New Roman" panose="02020603050405020304" pitchFamily="18" charset="0"/>
              </a:rPr>
              <a:t>Lav</a:t>
            </a:r>
            <a:r>
              <a:rPr lang="it-IT" sz="1600" b="1" dirty="0">
                <a:solidFill>
                  <a:schemeClr val="bg2">
                    <a:lumMod val="75000"/>
                  </a:schemeClr>
                </a:solidFill>
                <a:effectLst/>
                <a:ea typeface="Times New Roman" panose="02020603050405020304" pitchFamily="18" charset="0"/>
                <a:cs typeface="Times New Roman" panose="02020603050405020304" pitchFamily="18" charset="0"/>
              </a:rPr>
              <a:t> + Ferie + Ferie + Ferie + </a:t>
            </a:r>
            <a:r>
              <a:rPr lang="it-IT" sz="1600" b="1" dirty="0" err="1">
                <a:solidFill>
                  <a:schemeClr val="bg2">
                    <a:lumMod val="75000"/>
                  </a:schemeClr>
                </a:solidFill>
                <a:effectLst/>
                <a:ea typeface="Times New Roman" panose="02020603050405020304" pitchFamily="18" charset="0"/>
                <a:cs typeface="Times New Roman" panose="02020603050405020304" pitchFamily="18" charset="0"/>
              </a:rPr>
              <a:t>Rip</a:t>
            </a:r>
            <a:r>
              <a:rPr lang="it-IT" sz="1600" b="1" dirty="0">
                <a:solidFill>
                  <a:schemeClr val="bg2">
                    <a:lumMod val="75000"/>
                  </a:schemeClr>
                </a:solidFill>
                <a:effectLst/>
                <a:ea typeface="Times New Roman" panose="02020603050405020304" pitchFamily="18" charset="0"/>
                <a:cs typeface="Times New Roman" panose="02020603050405020304" pitchFamily="18" charset="0"/>
              </a:rPr>
              <a:t> + Int + </a:t>
            </a:r>
            <a:r>
              <a:rPr lang="it-IT" sz="1600" b="1" dirty="0" err="1">
                <a:solidFill>
                  <a:schemeClr val="bg2">
                    <a:lumMod val="75000"/>
                  </a:schemeClr>
                </a:solidFill>
                <a:effectLst/>
                <a:ea typeface="Times New Roman" panose="02020603050405020304" pitchFamily="18" charset="0"/>
                <a:cs typeface="Times New Roman" panose="02020603050405020304" pitchFamily="18" charset="0"/>
              </a:rPr>
              <a:t>Lav</a:t>
            </a:r>
            <a:r>
              <a:rPr lang="it-IT" sz="1600" b="1" dirty="0">
                <a:solidFill>
                  <a:schemeClr val="bg2">
                    <a:lumMod val="75000"/>
                  </a:schemeClr>
                </a:solidFill>
                <a:effectLst/>
                <a:ea typeface="Times New Roman" panose="02020603050405020304" pitchFamily="18" charset="0"/>
                <a:cs typeface="Times New Roman" panose="02020603050405020304" pitchFamily="18" charset="0"/>
              </a:rPr>
              <a:t> (ferie abbinate al riposo settimanale) possibile mancata contabilizzazione di tutto o parte del riposo giornaliero;</a:t>
            </a:r>
          </a:p>
          <a:p>
            <a:pPr lvl="1" indent="-342900" algn="just">
              <a:lnSpc>
                <a:spcPct val="105000"/>
              </a:lnSpc>
              <a:spcBef>
                <a:spcPts val="400"/>
              </a:spcBef>
              <a:spcAft>
                <a:spcPts val="400"/>
              </a:spcAft>
              <a:buFont typeface="Wingdings" panose="05000000000000000000" pitchFamily="2" charset="2"/>
              <a:buChar char="v"/>
            </a:pPr>
            <a:r>
              <a:rPr lang="it-IT" sz="1600" b="1" dirty="0" err="1">
                <a:solidFill>
                  <a:schemeClr val="bg2">
                    <a:lumMod val="75000"/>
                  </a:schemeClr>
                </a:solidFill>
                <a:effectLst/>
                <a:ea typeface="Times New Roman" panose="02020603050405020304" pitchFamily="18" charset="0"/>
                <a:cs typeface="Times New Roman" panose="02020603050405020304" pitchFamily="18" charset="0"/>
              </a:rPr>
              <a:t>Rip</a:t>
            </a:r>
            <a:r>
              <a:rPr lang="it-IT" sz="1600" b="1" dirty="0">
                <a:solidFill>
                  <a:schemeClr val="bg2">
                    <a:lumMod val="75000"/>
                  </a:schemeClr>
                </a:solidFill>
                <a:effectLst/>
                <a:ea typeface="Times New Roman" panose="02020603050405020304" pitchFamily="18" charset="0"/>
                <a:cs typeface="Times New Roman" panose="02020603050405020304" pitchFamily="18" charset="0"/>
              </a:rPr>
              <a:t> Weekend + Ferie + Ferie... + </a:t>
            </a:r>
            <a:r>
              <a:rPr lang="it-IT" sz="1600" b="1" dirty="0" err="1">
                <a:solidFill>
                  <a:schemeClr val="bg2">
                    <a:lumMod val="75000"/>
                  </a:schemeClr>
                </a:solidFill>
                <a:effectLst/>
                <a:ea typeface="Times New Roman" panose="02020603050405020304" pitchFamily="18" charset="0"/>
                <a:cs typeface="Times New Roman" panose="02020603050405020304" pitchFamily="18" charset="0"/>
              </a:rPr>
              <a:t>Rip</a:t>
            </a:r>
            <a:r>
              <a:rPr lang="it-IT" sz="1600" b="1" dirty="0">
                <a:solidFill>
                  <a:schemeClr val="bg2">
                    <a:lumMod val="75000"/>
                  </a:schemeClr>
                </a:solidFill>
                <a:effectLst/>
                <a:ea typeface="Times New Roman" panose="02020603050405020304" pitchFamily="18" charset="0"/>
                <a:cs typeface="Times New Roman" panose="02020603050405020304" pitchFamily="18" charset="0"/>
              </a:rPr>
              <a:t> Int + Ferie …. (in questa casistica il conteggio delle ferie parte dalla fine del riposo weekend) possibile mancata contabilizzazione di parte del riposo weekend;</a:t>
            </a:r>
          </a:p>
          <a:p>
            <a:pPr lvl="1" indent="-342900" algn="just">
              <a:lnSpc>
                <a:spcPct val="105000"/>
              </a:lnSpc>
              <a:spcBef>
                <a:spcPts val="400"/>
              </a:spcBef>
              <a:spcAft>
                <a:spcPts val="400"/>
              </a:spcAft>
              <a:buFont typeface="Wingdings" panose="05000000000000000000" pitchFamily="2" charset="2"/>
              <a:buChar char="v"/>
            </a:pPr>
            <a:r>
              <a:rPr lang="it-IT" sz="1600" b="1" dirty="0" err="1">
                <a:solidFill>
                  <a:schemeClr val="bg2">
                    <a:lumMod val="75000"/>
                  </a:schemeClr>
                </a:solidFill>
                <a:effectLst/>
                <a:ea typeface="Times New Roman" panose="02020603050405020304" pitchFamily="18" charset="0"/>
                <a:cs typeface="Times New Roman" panose="02020603050405020304" pitchFamily="18" charset="0"/>
              </a:rPr>
              <a:t>Rip</a:t>
            </a:r>
            <a:r>
              <a:rPr lang="it-IT" sz="1600" b="1" dirty="0">
                <a:solidFill>
                  <a:schemeClr val="bg2">
                    <a:lumMod val="75000"/>
                  </a:schemeClr>
                </a:solidFill>
                <a:effectLst/>
                <a:ea typeface="Times New Roman" panose="02020603050405020304" pitchFamily="18" charset="0"/>
                <a:cs typeface="Times New Roman" panose="02020603050405020304" pitchFamily="18" charset="0"/>
              </a:rPr>
              <a:t> Weekend + Ferie + Ferie ….+ </a:t>
            </a:r>
            <a:r>
              <a:rPr lang="it-IT" sz="1600" b="1" dirty="0" err="1">
                <a:solidFill>
                  <a:schemeClr val="bg2">
                    <a:lumMod val="75000"/>
                  </a:schemeClr>
                </a:solidFill>
                <a:effectLst/>
                <a:ea typeface="Times New Roman" panose="02020603050405020304" pitchFamily="18" charset="0"/>
                <a:cs typeface="Times New Roman" panose="02020603050405020304" pitchFamily="18" charset="0"/>
              </a:rPr>
              <a:t>Rip</a:t>
            </a:r>
            <a:r>
              <a:rPr lang="it-IT" sz="1600" b="1" dirty="0">
                <a:solidFill>
                  <a:schemeClr val="bg2">
                    <a:lumMod val="75000"/>
                  </a:schemeClr>
                </a:solidFill>
                <a:effectLst/>
                <a:ea typeface="Times New Roman" panose="02020603050405020304" pitchFamily="18" charset="0"/>
                <a:cs typeface="Times New Roman" panose="02020603050405020304" pitchFamily="18" charset="0"/>
              </a:rPr>
              <a:t> Weekend (riposo weekend posto all’inizio e fine del periodo di ferie) errata contabilizzazione dei riposi weekend.</a:t>
            </a:r>
          </a:p>
          <a:p>
            <a:endParaRPr lang="it-IT" dirty="0"/>
          </a:p>
        </p:txBody>
      </p:sp>
      <p:pic>
        <p:nvPicPr>
          <p:cNvPr id="509" name="Immagine 508" descr="Immagine che contiene mappa&#10;&#10;Descrizione generata automaticamente">
            <a:extLst>
              <a:ext uri="{FF2B5EF4-FFF2-40B4-BE49-F238E27FC236}">
                <a16:creationId xmlns:a16="http://schemas.microsoft.com/office/drawing/2014/main" id="{E3A081FF-409D-490E-9BD8-9EDAFAA576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80638" y="-1"/>
            <a:ext cx="954000" cy="1185863"/>
          </a:xfrm>
          <a:prstGeom prst="rect">
            <a:avLst/>
          </a:prstGeom>
        </p:spPr>
      </p:pic>
    </p:spTree>
    <p:extLst>
      <p:ext uri="{BB962C8B-B14F-4D97-AF65-F5344CB8AC3E}">
        <p14:creationId xmlns:p14="http://schemas.microsoft.com/office/powerpoint/2010/main" val="1019800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C13EB9-7B59-4A22-AFF7-CD550BE9B24E}"/>
              </a:ext>
            </a:extLst>
          </p:cNvPr>
          <p:cNvSpPr>
            <a:spLocks noGrp="1"/>
          </p:cNvSpPr>
          <p:nvPr>
            <p:ph type="title"/>
          </p:nvPr>
        </p:nvSpPr>
        <p:spPr>
          <a:xfrm>
            <a:off x="646111" y="125340"/>
            <a:ext cx="9404723" cy="732616"/>
          </a:xfrm>
        </p:spPr>
        <p:txBody>
          <a:bodyPr/>
          <a:lstStyle/>
          <a:p>
            <a:r>
              <a:rPr lang="it-IT" b="1" dirty="0">
                <a:solidFill>
                  <a:schemeClr val="accent2"/>
                </a:solidFill>
              </a:rPr>
              <a:t>FERIE &amp; IVU: </a:t>
            </a:r>
            <a:r>
              <a:rPr lang="it-IT" sz="2400" b="1" i="1" dirty="0">
                <a:solidFill>
                  <a:schemeClr val="accent2"/>
                </a:solidFill>
              </a:rPr>
              <a:t>I CONTI NON TORNANO</a:t>
            </a:r>
          </a:p>
        </p:txBody>
      </p:sp>
      <p:sp>
        <p:nvSpPr>
          <p:cNvPr id="3" name="Segnaposto contenuto 2">
            <a:extLst>
              <a:ext uri="{FF2B5EF4-FFF2-40B4-BE49-F238E27FC236}">
                <a16:creationId xmlns:a16="http://schemas.microsoft.com/office/drawing/2014/main" id="{9D5FD81D-E11E-4F9C-A368-328F1EFE5660}"/>
              </a:ext>
            </a:extLst>
          </p:cNvPr>
          <p:cNvSpPr>
            <a:spLocks noGrp="1"/>
          </p:cNvSpPr>
          <p:nvPr>
            <p:ph idx="1"/>
          </p:nvPr>
        </p:nvSpPr>
        <p:spPr>
          <a:xfrm>
            <a:off x="756356" y="1073426"/>
            <a:ext cx="10803465" cy="5784574"/>
          </a:xfrm>
        </p:spPr>
        <p:txBody>
          <a:bodyPr>
            <a:noAutofit/>
          </a:bodyPr>
          <a:lstStyle/>
          <a:p>
            <a:pPr lvl="1" indent="-342900" algn="just">
              <a:lnSpc>
                <a:spcPct val="105000"/>
              </a:lnSpc>
              <a:spcBef>
                <a:spcPts val="400"/>
              </a:spcBef>
              <a:spcAft>
                <a:spcPts val="400"/>
              </a:spcAft>
              <a:buFont typeface="Wingdings" panose="05000000000000000000" pitchFamily="2" charset="2"/>
              <a:buChar char="v"/>
            </a:pPr>
            <a:r>
              <a:rPr lang="it-IT" sz="1600" b="1" dirty="0">
                <a:solidFill>
                  <a:schemeClr val="bg2">
                    <a:lumMod val="75000"/>
                  </a:schemeClr>
                </a:solidFill>
                <a:effectLst/>
                <a:ea typeface="Times New Roman" panose="02020603050405020304" pitchFamily="18" charset="0"/>
                <a:cs typeface="Times New Roman" panose="02020603050405020304" pitchFamily="18" charset="0"/>
              </a:rPr>
              <a:t>Ferie + Ferie + Ferie + </a:t>
            </a:r>
            <a:r>
              <a:rPr lang="it-IT" sz="1600" b="1" dirty="0" err="1">
                <a:solidFill>
                  <a:schemeClr val="bg2">
                    <a:lumMod val="75000"/>
                  </a:schemeClr>
                </a:solidFill>
                <a:effectLst/>
                <a:ea typeface="Times New Roman" panose="02020603050405020304" pitchFamily="18" charset="0"/>
                <a:cs typeface="Times New Roman" panose="02020603050405020304" pitchFamily="18" charset="0"/>
              </a:rPr>
              <a:t>Rip</a:t>
            </a:r>
            <a:r>
              <a:rPr lang="it-IT" sz="1600" b="1" dirty="0">
                <a:solidFill>
                  <a:schemeClr val="bg2">
                    <a:lumMod val="75000"/>
                  </a:schemeClr>
                </a:solidFill>
                <a:effectLst/>
                <a:ea typeface="Times New Roman" panose="02020603050405020304" pitchFamily="18" charset="0"/>
                <a:cs typeface="Times New Roman" panose="02020603050405020304" pitchFamily="18" charset="0"/>
              </a:rPr>
              <a:t>. Weekend possibile mancata contabilizzazione di parte del riposo weekend a cui si può sommare quella relativa al riposo giornaliero antecedente la prima giornata di ferie.</a:t>
            </a:r>
          </a:p>
          <a:p>
            <a:pPr algn="just">
              <a:lnSpc>
                <a:spcPct val="115000"/>
              </a:lnSpc>
              <a:spcBef>
                <a:spcPts val="600"/>
              </a:spcBef>
              <a:spcAft>
                <a:spcPts val="400"/>
              </a:spcAft>
            </a:pPr>
            <a:r>
              <a:rPr lang="it-IT" sz="1800" b="1" dirty="0">
                <a:solidFill>
                  <a:schemeClr val="bg2">
                    <a:lumMod val="75000"/>
                  </a:schemeClr>
                </a:solidFill>
                <a:effectLst/>
                <a:ea typeface="Calibri" panose="020F0502020204030204" pitchFamily="34" charset="0"/>
                <a:cs typeface="Calibri" panose="020F0502020204030204" pitchFamily="34" charset="0"/>
              </a:rPr>
              <a:t>Come è possibile recuperare il maltolto?</a:t>
            </a:r>
            <a:endParaRPr lang="it-IT" sz="1800" b="1" dirty="0">
              <a:solidFill>
                <a:schemeClr val="bg2">
                  <a:lumMod val="75000"/>
                </a:schemeClr>
              </a:solidFill>
              <a:effectLst/>
              <a:ea typeface="Calibri" panose="020F0502020204030204" pitchFamily="34" charset="0"/>
              <a:cs typeface="Times New Roman" panose="02020603050405020304" pitchFamily="18" charset="0"/>
            </a:endParaRPr>
          </a:p>
          <a:p>
            <a:pPr algn="just">
              <a:lnSpc>
                <a:spcPct val="115000"/>
              </a:lnSpc>
              <a:spcBef>
                <a:spcPts val="600"/>
              </a:spcBef>
              <a:spcAft>
                <a:spcPts val="400"/>
              </a:spcAft>
            </a:pPr>
            <a:r>
              <a:rPr lang="it-IT" sz="1800" b="1" dirty="0">
                <a:solidFill>
                  <a:schemeClr val="bg2">
                    <a:lumMod val="75000"/>
                  </a:schemeClr>
                </a:solidFill>
                <a:effectLst/>
                <a:ea typeface="Calibri" panose="020F0502020204030204" pitchFamily="34" charset="0"/>
                <a:cs typeface="Calibri" panose="020F0502020204030204" pitchFamily="34" charset="0"/>
              </a:rPr>
              <a:t>Quando le ore di libertà attribuite risultano meno rispetto a quelle spettanti si applicano le “previgenti modalità” a cui si riferisce l’art 14.4 del Contratto Aziendale 2016, vale a dire il pacchetto di circolari, ancora oggi in vigore, che vanno dal 1985 al 1996. </a:t>
            </a:r>
            <a:endParaRPr lang="it-IT" sz="1800" b="1" dirty="0">
              <a:solidFill>
                <a:schemeClr val="bg2">
                  <a:lumMod val="75000"/>
                </a:schemeClr>
              </a:solidFill>
              <a:effectLst/>
              <a:ea typeface="Calibri" panose="020F0502020204030204" pitchFamily="34" charset="0"/>
              <a:cs typeface="Times New Roman" panose="02020603050405020304" pitchFamily="18" charset="0"/>
            </a:endParaRPr>
          </a:p>
          <a:p>
            <a:pPr algn="just">
              <a:lnSpc>
                <a:spcPct val="115000"/>
              </a:lnSpc>
              <a:spcBef>
                <a:spcPts val="600"/>
              </a:spcBef>
              <a:spcAft>
                <a:spcPts val="400"/>
              </a:spcAft>
            </a:pPr>
            <a:r>
              <a:rPr lang="it-IT" sz="1800" b="1" dirty="0">
                <a:solidFill>
                  <a:schemeClr val="bg2">
                    <a:lumMod val="75000"/>
                  </a:schemeClr>
                </a:solidFill>
                <a:effectLst/>
                <a:ea typeface="Calibri" panose="020F0502020204030204" pitchFamily="34" charset="0"/>
                <a:cs typeface="Calibri" panose="020F0502020204030204" pitchFamily="34" charset="0"/>
              </a:rPr>
              <a:t>Secondo quanto previsto dalle previgenti modalità sarà il lavoratore a scegliere tra l’intera fruizione del periodo di libertà, al termine del quale sarà considerato disponibile e come tale utilizzato, oppure optare per riprendere il proprio turno rinunciando al corrispondente periodo di libertà:</a:t>
            </a:r>
            <a:endParaRPr lang="it-IT" sz="1800" b="1" dirty="0">
              <a:solidFill>
                <a:schemeClr val="bg2">
                  <a:lumMod val="75000"/>
                </a:schemeClr>
              </a:solidFill>
              <a:effectLst/>
              <a:ea typeface="Calibri" panose="020F0502020204030204" pitchFamily="34" charset="0"/>
              <a:cs typeface="Times New Roman" panose="02020603050405020304" pitchFamily="18" charset="0"/>
            </a:endParaRPr>
          </a:p>
          <a:p>
            <a:pPr lvl="1" indent="-342900" algn="just">
              <a:lnSpc>
                <a:spcPct val="105000"/>
              </a:lnSpc>
              <a:spcBef>
                <a:spcPts val="400"/>
              </a:spcBef>
              <a:spcAft>
                <a:spcPts val="400"/>
              </a:spcAft>
              <a:buFont typeface="Symbol" panose="05050102010706020507" pitchFamily="18" charset="2"/>
              <a:buChar char=""/>
            </a:pPr>
            <a:r>
              <a:rPr lang="it-IT" sz="1600" b="1" dirty="0">
                <a:solidFill>
                  <a:schemeClr val="bg2">
                    <a:lumMod val="75000"/>
                  </a:schemeClr>
                </a:solidFill>
                <a:effectLst/>
                <a:ea typeface="Times New Roman" panose="02020603050405020304" pitchFamily="18" charset="0"/>
                <a:cs typeface="Symbol" panose="05050102010706020507" pitchFamily="18" charset="2"/>
              </a:rPr>
              <a:t>fino a 5h e 59min la ripresa del servizio avviene trascurando l’ammanco di ore;</a:t>
            </a:r>
          </a:p>
          <a:p>
            <a:pPr lvl="1" indent="-342900" algn="just">
              <a:lnSpc>
                <a:spcPct val="105000"/>
              </a:lnSpc>
              <a:spcBef>
                <a:spcPts val="400"/>
              </a:spcBef>
              <a:spcAft>
                <a:spcPts val="400"/>
              </a:spcAft>
              <a:buFont typeface="Symbol" panose="05050102010706020507" pitchFamily="18" charset="2"/>
              <a:buChar char=""/>
            </a:pPr>
            <a:r>
              <a:rPr lang="it-IT" sz="1600" b="1" dirty="0">
                <a:solidFill>
                  <a:schemeClr val="bg2">
                    <a:lumMod val="75000"/>
                  </a:schemeClr>
                </a:solidFill>
                <a:effectLst/>
                <a:ea typeface="Times New Roman" panose="02020603050405020304" pitchFamily="18" charset="0"/>
                <a:cs typeface="Symbol" panose="05050102010706020507" pitchFamily="18" charset="2"/>
              </a:rPr>
              <a:t>da 6h e fino a 17h e 59min si ha diritto al frazionamento dell’ultima giornata di ferie contabilizzandola a mezza giornata;</a:t>
            </a:r>
          </a:p>
          <a:p>
            <a:pPr lvl="1" indent="-342900" algn="just">
              <a:lnSpc>
                <a:spcPct val="105000"/>
              </a:lnSpc>
              <a:spcBef>
                <a:spcPts val="400"/>
              </a:spcBef>
              <a:spcAft>
                <a:spcPts val="400"/>
              </a:spcAft>
              <a:buFont typeface="Symbol" panose="05050102010706020507" pitchFamily="18" charset="2"/>
              <a:buChar char=""/>
            </a:pPr>
            <a:r>
              <a:rPr lang="it-IT" sz="1600" b="1" dirty="0">
                <a:solidFill>
                  <a:schemeClr val="bg2">
                    <a:lumMod val="75000"/>
                  </a:schemeClr>
                </a:solidFill>
                <a:effectLst/>
                <a:ea typeface="Times New Roman" panose="02020603050405020304" pitchFamily="18" charset="0"/>
                <a:cs typeface="Symbol" panose="05050102010706020507" pitchFamily="18" charset="2"/>
              </a:rPr>
              <a:t>superiori a 18h e sino a 23h e 59min verranno contabilizzati con la detrazione di una giornata di ferie in cambio della ripresa del turno, inserendo un intervallo tecnico sull’ultima giornata di ferie.</a:t>
            </a:r>
          </a:p>
          <a:p>
            <a:pPr algn="just">
              <a:lnSpc>
                <a:spcPct val="107000"/>
              </a:lnSpc>
              <a:spcBef>
                <a:spcPts val="600"/>
              </a:spcBef>
              <a:spcAft>
                <a:spcPts val="400"/>
              </a:spcAft>
            </a:pPr>
            <a:r>
              <a:rPr lang="it-IT" sz="1800" b="1" dirty="0">
                <a:solidFill>
                  <a:schemeClr val="bg2">
                    <a:lumMod val="75000"/>
                  </a:schemeClr>
                </a:solidFill>
                <a:effectLst/>
                <a:ea typeface="Calibri" panose="020F0502020204030204" pitchFamily="34" charset="0"/>
                <a:cs typeface="Calibri" panose="020F0502020204030204" pitchFamily="34" charset="0"/>
              </a:rPr>
              <a:t>Di seguito si riportano alcuni esempi per meglio comprendere quanto esposto.</a:t>
            </a:r>
            <a:endParaRPr lang="it-IT" sz="1800" b="1" dirty="0">
              <a:solidFill>
                <a:schemeClr val="bg2">
                  <a:lumMod val="75000"/>
                </a:schemeClr>
              </a:solidFill>
              <a:effectLst/>
              <a:ea typeface="Calibri" panose="020F0502020204030204" pitchFamily="34" charset="0"/>
              <a:cs typeface="Times New Roman" panose="02020603050405020304" pitchFamily="18" charset="0"/>
            </a:endParaRPr>
          </a:p>
          <a:p>
            <a:endParaRPr lang="it-IT" dirty="0"/>
          </a:p>
        </p:txBody>
      </p:sp>
      <p:pic>
        <p:nvPicPr>
          <p:cNvPr id="509" name="Immagine 508" descr="Immagine che contiene mappa&#10;&#10;Descrizione generata automaticamente">
            <a:extLst>
              <a:ext uri="{FF2B5EF4-FFF2-40B4-BE49-F238E27FC236}">
                <a16:creationId xmlns:a16="http://schemas.microsoft.com/office/drawing/2014/main" id="{E3A081FF-409D-490E-9BD8-9EDAFAA576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80638" y="-1"/>
            <a:ext cx="954000" cy="1185863"/>
          </a:xfrm>
          <a:prstGeom prst="rect">
            <a:avLst/>
          </a:prstGeom>
        </p:spPr>
      </p:pic>
    </p:spTree>
    <p:extLst>
      <p:ext uri="{BB962C8B-B14F-4D97-AF65-F5344CB8AC3E}">
        <p14:creationId xmlns:p14="http://schemas.microsoft.com/office/powerpoint/2010/main" val="4279929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C13EB9-7B59-4A22-AFF7-CD550BE9B24E}"/>
              </a:ext>
            </a:extLst>
          </p:cNvPr>
          <p:cNvSpPr>
            <a:spLocks noGrp="1"/>
          </p:cNvSpPr>
          <p:nvPr>
            <p:ph type="title"/>
          </p:nvPr>
        </p:nvSpPr>
        <p:spPr>
          <a:xfrm>
            <a:off x="646111" y="125340"/>
            <a:ext cx="9404723" cy="732616"/>
          </a:xfrm>
        </p:spPr>
        <p:txBody>
          <a:bodyPr/>
          <a:lstStyle/>
          <a:p>
            <a:r>
              <a:rPr lang="it-IT" b="1" dirty="0">
                <a:solidFill>
                  <a:schemeClr val="accent2"/>
                </a:solidFill>
              </a:rPr>
              <a:t>ESEMPIO A: </a:t>
            </a:r>
            <a:r>
              <a:rPr lang="it-IT" sz="2400" b="1" i="1" dirty="0">
                <a:solidFill>
                  <a:schemeClr val="accent2"/>
                </a:solidFill>
              </a:rPr>
              <a:t>Ferie non abbinata al Riposo Settimanale</a:t>
            </a:r>
          </a:p>
        </p:txBody>
      </p:sp>
      <p:sp>
        <p:nvSpPr>
          <p:cNvPr id="3" name="Segnaposto contenuto 2">
            <a:extLst>
              <a:ext uri="{FF2B5EF4-FFF2-40B4-BE49-F238E27FC236}">
                <a16:creationId xmlns:a16="http://schemas.microsoft.com/office/drawing/2014/main" id="{9D5FD81D-E11E-4F9C-A368-328F1EFE5660}"/>
              </a:ext>
            </a:extLst>
          </p:cNvPr>
          <p:cNvSpPr>
            <a:spLocks noGrp="1"/>
          </p:cNvSpPr>
          <p:nvPr>
            <p:ph idx="1"/>
          </p:nvPr>
        </p:nvSpPr>
        <p:spPr>
          <a:xfrm>
            <a:off x="756356" y="4481688"/>
            <a:ext cx="10803465" cy="2105377"/>
          </a:xfrm>
        </p:spPr>
        <p:txBody>
          <a:bodyPr>
            <a:noAutofit/>
          </a:bodyPr>
          <a:lstStyle/>
          <a:p>
            <a:pPr algn="just"/>
            <a:r>
              <a:rPr lang="it-IT" sz="1600" b="1" dirty="0">
                <a:solidFill>
                  <a:schemeClr val="bg2">
                    <a:lumMod val="75000"/>
                  </a:schemeClr>
                </a:solidFill>
              </a:rPr>
              <a:t>I</a:t>
            </a:r>
            <a:r>
              <a:rPr lang="it-IT" sz="1600" b="1" dirty="0">
                <a:solidFill>
                  <a:schemeClr val="bg2">
                    <a:lumMod val="75000"/>
                  </a:schemeClr>
                </a:solidFill>
                <a:effectLst/>
                <a:ea typeface="Times New Roman" panose="02020603050405020304" pitchFamily="18" charset="0"/>
                <a:cs typeface="Calibri" panose="020F0502020204030204" pitchFamily="34" charset="0"/>
              </a:rPr>
              <a:t>n questo esempio parte del riposo giornaliero eccedente la mezzanotte viene assorbito dalle ferie. Il periodo di libertà spettante termina alle ore 13:15 ma IVU, erroneamente, assegna una ripresa del servizio alle ore 05:30, anticipando quindi la ripresa del servizio di 7 ore e 45 minuti. Nell’esempio A se il lavoratore opta per la ripresa del turno ha diritto al frazionamento dell’ultima giornata di ferie contabilizzandola con mezza giornata, quindi il conteggio delle ferie utilizzate sarebbe di una giornata e mezza, oppure può pretendere l’inizio lavoro dopo le ore 13:15 (circolare 24/5/1985).</a:t>
            </a:r>
            <a:endParaRPr lang="it-IT" sz="1600" b="1" dirty="0">
              <a:solidFill>
                <a:schemeClr val="bg2">
                  <a:lumMod val="75000"/>
                </a:schemeClr>
              </a:solidFill>
              <a:effectLst/>
              <a:ea typeface="Calibri" panose="020F0502020204030204" pitchFamily="34" charset="0"/>
              <a:cs typeface="Times New Roman" panose="02020603050405020304" pitchFamily="18" charset="0"/>
            </a:endParaRPr>
          </a:p>
          <a:p>
            <a:endParaRPr lang="it-IT" dirty="0"/>
          </a:p>
        </p:txBody>
      </p:sp>
      <p:pic>
        <p:nvPicPr>
          <p:cNvPr id="1026" name="Picture 2">
            <a:extLst>
              <a:ext uri="{FF2B5EF4-FFF2-40B4-BE49-F238E27FC236}">
                <a16:creationId xmlns:a16="http://schemas.microsoft.com/office/drawing/2014/main" id="{8D4DE911-FE26-40D7-BBA6-3B91F079B1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1082" y="1628776"/>
            <a:ext cx="11569836" cy="263466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509" name="Immagine 508" descr="Immagine che contiene mappa&#10;&#10;Descrizione generata automaticamente">
            <a:extLst>
              <a:ext uri="{FF2B5EF4-FFF2-40B4-BE49-F238E27FC236}">
                <a16:creationId xmlns:a16="http://schemas.microsoft.com/office/drawing/2014/main" id="{E3A081FF-409D-490E-9BD8-9EDAFAA576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80638" y="-1"/>
            <a:ext cx="954000" cy="1185863"/>
          </a:xfrm>
          <a:prstGeom prst="rect">
            <a:avLst/>
          </a:prstGeom>
        </p:spPr>
      </p:pic>
    </p:spTree>
    <p:extLst>
      <p:ext uri="{BB962C8B-B14F-4D97-AF65-F5344CB8AC3E}">
        <p14:creationId xmlns:p14="http://schemas.microsoft.com/office/powerpoint/2010/main" val="1129544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C13EB9-7B59-4A22-AFF7-CD550BE9B24E}"/>
              </a:ext>
            </a:extLst>
          </p:cNvPr>
          <p:cNvSpPr>
            <a:spLocks noGrp="1"/>
          </p:cNvSpPr>
          <p:nvPr>
            <p:ph type="title"/>
          </p:nvPr>
        </p:nvSpPr>
        <p:spPr>
          <a:xfrm>
            <a:off x="646111" y="125340"/>
            <a:ext cx="9404723" cy="732616"/>
          </a:xfrm>
        </p:spPr>
        <p:txBody>
          <a:bodyPr/>
          <a:lstStyle/>
          <a:p>
            <a:r>
              <a:rPr lang="it-IT" b="1" dirty="0">
                <a:solidFill>
                  <a:schemeClr val="accent2"/>
                </a:solidFill>
              </a:rPr>
              <a:t>ESEMPIO B: </a:t>
            </a:r>
            <a:r>
              <a:rPr lang="it-IT" sz="2400" b="1" i="1" dirty="0">
                <a:solidFill>
                  <a:schemeClr val="accent2"/>
                </a:solidFill>
              </a:rPr>
              <a:t>Ferie abbinata al Riposo Settimanale</a:t>
            </a:r>
          </a:p>
        </p:txBody>
      </p:sp>
      <p:sp>
        <p:nvSpPr>
          <p:cNvPr id="3" name="Segnaposto contenuto 2">
            <a:extLst>
              <a:ext uri="{FF2B5EF4-FFF2-40B4-BE49-F238E27FC236}">
                <a16:creationId xmlns:a16="http://schemas.microsoft.com/office/drawing/2014/main" id="{9D5FD81D-E11E-4F9C-A368-328F1EFE5660}"/>
              </a:ext>
            </a:extLst>
          </p:cNvPr>
          <p:cNvSpPr>
            <a:spLocks noGrp="1"/>
          </p:cNvSpPr>
          <p:nvPr>
            <p:ph idx="1"/>
          </p:nvPr>
        </p:nvSpPr>
        <p:spPr>
          <a:xfrm>
            <a:off x="310800" y="4607028"/>
            <a:ext cx="11570400" cy="2250972"/>
          </a:xfrm>
        </p:spPr>
        <p:txBody>
          <a:bodyPr>
            <a:noAutofit/>
          </a:bodyPr>
          <a:lstStyle/>
          <a:p>
            <a:pPr algn="just"/>
            <a:r>
              <a:rPr lang="it-IT" sz="1600" b="1" dirty="0">
                <a:solidFill>
                  <a:schemeClr val="bg2">
                    <a:lumMod val="75000"/>
                  </a:schemeClr>
                </a:solidFill>
                <a:effectLst/>
                <a:ea typeface="Times New Roman" panose="02020603050405020304" pitchFamily="18" charset="0"/>
                <a:cs typeface="Calibri" panose="020F0502020204030204" pitchFamily="34" charset="0"/>
              </a:rPr>
              <a:t>In questo esempio il riposo giornaliero prima del periodo di ferie viene assegnato un parametro “zero” e la parte del riposo eccedente la mezzanotte viene assorbita dalle ferie. In riferimento alle ore riportate nel TV2, il periodo di libertà spettante termina alle ore 13:04 mentre IVU assegna una ripresa del servizio alle ore 03:43, con una ripresa turno anticipata di 9 ore e 21 minuti. Il riposo settimanale posto alla fine delle ferie non viene interamente fruito, inficiando sul monte ore annuo. Nell’esempio B se il lavoratore opta per la ripresa del turno ha diritto al frazionamento dell’ultima giornata di ferie contabilizzandola con mezza giornata, quindi il conteggio delle ferie utilizzate sarebbe di due giornate e mezza, oppure può pretendere l’inizio lavoro dopo le ore 13:04 (circolare 24/5/1985).</a:t>
            </a:r>
            <a:endParaRPr lang="it-IT" sz="1600" b="1" dirty="0">
              <a:solidFill>
                <a:schemeClr val="bg2">
                  <a:lumMod val="75000"/>
                </a:schemeClr>
              </a:solidFill>
              <a:effectLst/>
              <a:ea typeface="Calibri" panose="020F0502020204030204" pitchFamily="34" charset="0"/>
              <a:cs typeface="Times New Roman" panose="02020603050405020304" pitchFamily="18" charset="0"/>
            </a:endParaRPr>
          </a:p>
          <a:p>
            <a:endParaRPr lang="it-IT" dirty="0"/>
          </a:p>
        </p:txBody>
      </p:sp>
      <p:grpSp>
        <p:nvGrpSpPr>
          <p:cNvPr id="4" name="Group 2">
            <a:extLst>
              <a:ext uri="{FF2B5EF4-FFF2-40B4-BE49-F238E27FC236}">
                <a16:creationId xmlns:a16="http://schemas.microsoft.com/office/drawing/2014/main" id="{389FF901-770C-434D-9454-8149D29A46E6}"/>
              </a:ext>
            </a:extLst>
          </p:cNvPr>
          <p:cNvGrpSpPr>
            <a:grpSpLocks/>
          </p:cNvGrpSpPr>
          <p:nvPr/>
        </p:nvGrpSpPr>
        <p:grpSpPr bwMode="auto">
          <a:xfrm>
            <a:off x="310800" y="1385888"/>
            <a:ext cx="11570400" cy="2798762"/>
            <a:chOff x="106702575" y="107772419"/>
            <a:chExt cx="6804000" cy="2292084"/>
          </a:xfrm>
        </p:grpSpPr>
        <p:pic>
          <p:nvPicPr>
            <p:cNvPr id="2051" name="Picture 3">
              <a:extLst>
                <a:ext uri="{FF2B5EF4-FFF2-40B4-BE49-F238E27FC236}">
                  <a16:creationId xmlns:a16="http://schemas.microsoft.com/office/drawing/2014/main" id="{AC372FD9-D4F4-4D17-921E-056F252ECD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702575" y="108571236"/>
              <a:ext cx="6804000" cy="149326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2052" name="Picture 4">
              <a:extLst>
                <a:ext uri="{FF2B5EF4-FFF2-40B4-BE49-F238E27FC236}">
                  <a16:creationId xmlns:a16="http://schemas.microsoft.com/office/drawing/2014/main" id="{FB2B8DFE-AC4C-44F6-8C68-836DE27755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702575" y="107772419"/>
              <a:ext cx="6804000" cy="79881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grpSp>
      <p:pic>
        <p:nvPicPr>
          <p:cNvPr id="10" name="Immagine 9" descr="Immagine che contiene mappa&#10;&#10;Descrizione generata automaticamente">
            <a:extLst>
              <a:ext uri="{FF2B5EF4-FFF2-40B4-BE49-F238E27FC236}">
                <a16:creationId xmlns:a16="http://schemas.microsoft.com/office/drawing/2014/main" id="{50E02D96-447D-4CDA-A27F-F53C41B6ADB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80638" y="-1"/>
            <a:ext cx="954000" cy="1185863"/>
          </a:xfrm>
          <a:prstGeom prst="rect">
            <a:avLst/>
          </a:prstGeom>
        </p:spPr>
      </p:pic>
    </p:spTree>
    <p:extLst>
      <p:ext uri="{BB962C8B-B14F-4D97-AF65-F5344CB8AC3E}">
        <p14:creationId xmlns:p14="http://schemas.microsoft.com/office/powerpoint/2010/main" val="4137095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C13EB9-7B59-4A22-AFF7-CD550BE9B24E}"/>
              </a:ext>
            </a:extLst>
          </p:cNvPr>
          <p:cNvSpPr>
            <a:spLocks noGrp="1"/>
          </p:cNvSpPr>
          <p:nvPr>
            <p:ph type="title"/>
          </p:nvPr>
        </p:nvSpPr>
        <p:spPr>
          <a:xfrm>
            <a:off x="646111" y="125340"/>
            <a:ext cx="9404723" cy="732616"/>
          </a:xfrm>
        </p:spPr>
        <p:txBody>
          <a:bodyPr/>
          <a:lstStyle/>
          <a:p>
            <a:r>
              <a:rPr lang="it-IT" b="1" dirty="0">
                <a:solidFill>
                  <a:schemeClr val="accent2"/>
                </a:solidFill>
              </a:rPr>
              <a:t>ESEMPIO C: </a:t>
            </a:r>
            <a:r>
              <a:rPr lang="it-IT" sz="2400" b="1" i="1" dirty="0">
                <a:solidFill>
                  <a:schemeClr val="accent2"/>
                </a:solidFill>
              </a:rPr>
              <a:t>Ferie abbinata al Riposo Settimanale</a:t>
            </a:r>
          </a:p>
        </p:txBody>
      </p:sp>
      <p:grpSp>
        <p:nvGrpSpPr>
          <p:cNvPr id="5" name="Group 2">
            <a:extLst>
              <a:ext uri="{FF2B5EF4-FFF2-40B4-BE49-F238E27FC236}">
                <a16:creationId xmlns:a16="http://schemas.microsoft.com/office/drawing/2014/main" id="{D62F51AE-6897-45BB-ADFB-BCBDD04C1C7B}"/>
              </a:ext>
            </a:extLst>
          </p:cNvPr>
          <p:cNvGrpSpPr>
            <a:grpSpLocks/>
          </p:cNvGrpSpPr>
          <p:nvPr/>
        </p:nvGrpSpPr>
        <p:grpSpPr bwMode="auto">
          <a:xfrm>
            <a:off x="310800" y="1014412"/>
            <a:ext cx="11570400" cy="5718247"/>
            <a:chOff x="106860975" y="105626533"/>
            <a:chExt cx="6804000" cy="5558178"/>
          </a:xfrm>
        </p:grpSpPr>
        <p:pic>
          <p:nvPicPr>
            <p:cNvPr id="5123" name="Picture 3">
              <a:extLst>
                <a:ext uri="{FF2B5EF4-FFF2-40B4-BE49-F238E27FC236}">
                  <a16:creationId xmlns:a16="http://schemas.microsoft.com/office/drawing/2014/main" id="{AB34A6A8-78FB-4304-92FC-B2038CF88B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860975" y="105626533"/>
              <a:ext cx="6804000" cy="79881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5124" name="Picture 4">
              <a:extLst>
                <a:ext uri="{FF2B5EF4-FFF2-40B4-BE49-F238E27FC236}">
                  <a16:creationId xmlns:a16="http://schemas.microsoft.com/office/drawing/2014/main" id="{D0043B60-EB59-4BF1-841B-4924155B667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60975" y="106443990"/>
              <a:ext cx="6804000" cy="418275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5125" name="Picture 5">
              <a:extLst>
                <a:ext uri="{FF2B5EF4-FFF2-40B4-BE49-F238E27FC236}">
                  <a16:creationId xmlns:a16="http://schemas.microsoft.com/office/drawing/2014/main" id="{C7F2AA15-B6FF-41B0-BC12-B0B3ACF03B5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860975" y="110626744"/>
              <a:ext cx="6804000" cy="55796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grpSp>
      <p:pic>
        <p:nvPicPr>
          <p:cNvPr id="14" name="Immagine 13" descr="Immagine che contiene mappa&#10;&#10;Descrizione generata automaticamente">
            <a:extLst>
              <a:ext uri="{FF2B5EF4-FFF2-40B4-BE49-F238E27FC236}">
                <a16:creationId xmlns:a16="http://schemas.microsoft.com/office/drawing/2014/main" id="{F609BF49-CD61-429D-B4A5-8804FBB11C1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180638" y="-1"/>
            <a:ext cx="954000" cy="1185863"/>
          </a:xfrm>
          <a:prstGeom prst="rect">
            <a:avLst/>
          </a:prstGeom>
        </p:spPr>
      </p:pic>
    </p:spTree>
    <p:extLst>
      <p:ext uri="{BB962C8B-B14F-4D97-AF65-F5344CB8AC3E}">
        <p14:creationId xmlns:p14="http://schemas.microsoft.com/office/powerpoint/2010/main" val="136599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C13EB9-7B59-4A22-AFF7-CD550BE9B24E}"/>
              </a:ext>
            </a:extLst>
          </p:cNvPr>
          <p:cNvSpPr>
            <a:spLocks noGrp="1"/>
          </p:cNvSpPr>
          <p:nvPr>
            <p:ph type="title"/>
          </p:nvPr>
        </p:nvSpPr>
        <p:spPr>
          <a:xfrm>
            <a:off x="646111" y="125340"/>
            <a:ext cx="9404723" cy="732616"/>
          </a:xfrm>
        </p:spPr>
        <p:txBody>
          <a:bodyPr/>
          <a:lstStyle/>
          <a:p>
            <a:r>
              <a:rPr lang="it-IT" b="1" dirty="0">
                <a:solidFill>
                  <a:schemeClr val="accent2"/>
                </a:solidFill>
              </a:rPr>
              <a:t>ESEMPIO C: </a:t>
            </a:r>
            <a:r>
              <a:rPr lang="it-IT" sz="2400" b="1" i="1" dirty="0">
                <a:solidFill>
                  <a:schemeClr val="accent2"/>
                </a:solidFill>
              </a:rPr>
              <a:t>Ferie abbinata al Riposo Settimanale</a:t>
            </a:r>
          </a:p>
        </p:txBody>
      </p:sp>
      <p:sp>
        <p:nvSpPr>
          <p:cNvPr id="3" name="Segnaposto contenuto 2">
            <a:extLst>
              <a:ext uri="{FF2B5EF4-FFF2-40B4-BE49-F238E27FC236}">
                <a16:creationId xmlns:a16="http://schemas.microsoft.com/office/drawing/2014/main" id="{9D5FD81D-E11E-4F9C-A368-328F1EFE5660}"/>
              </a:ext>
            </a:extLst>
          </p:cNvPr>
          <p:cNvSpPr>
            <a:spLocks noGrp="1"/>
          </p:cNvSpPr>
          <p:nvPr>
            <p:ph idx="1"/>
          </p:nvPr>
        </p:nvSpPr>
        <p:spPr>
          <a:xfrm>
            <a:off x="310800" y="1628775"/>
            <a:ext cx="11570400" cy="2828925"/>
          </a:xfrm>
        </p:spPr>
        <p:txBody>
          <a:bodyPr>
            <a:noAutofit/>
          </a:bodyPr>
          <a:lstStyle/>
          <a:p>
            <a:pPr algn="just"/>
            <a:r>
              <a:rPr lang="it-IT" sz="1800" b="1" dirty="0">
                <a:solidFill>
                  <a:schemeClr val="bg2">
                    <a:lumMod val="75000"/>
                  </a:schemeClr>
                </a:solidFill>
                <a:effectLst/>
                <a:ea typeface="Times New Roman" panose="02020603050405020304" pitchFamily="18" charset="0"/>
                <a:cs typeface="Calibri" panose="020F0502020204030204" pitchFamily="34" charset="0"/>
              </a:rPr>
              <a:t>Quando un riposo weekend precede un periodo di ferie e l’ultimo servizio svolto termina oltre mezzogiorno IVU trascura le ore di riposo settimanale che eccedono la mezzanotte. Nell’esempio C il riposo weekend non si considera abbinato alle ferie ed il conteggio del periodo di libertà parte dalla fine del riposo settimanale, la cui durata è come sempre riportata nel TV2, ovvero dalle ore 11:52 del giorno seguente il riposo stesso a cui si sommano 24h per ogni giorno di ferie e 48h per ogni </a:t>
            </a:r>
            <a:r>
              <a:rPr lang="it-IT" sz="1800" b="1" dirty="0" err="1">
                <a:solidFill>
                  <a:schemeClr val="bg2">
                    <a:lumMod val="75000"/>
                  </a:schemeClr>
                </a:solidFill>
                <a:effectLst/>
                <a:ea typeface="Times New Roman" panose="02020603050405020304" pitchFamily="18" charset="0"/>
                <a:cs typeface="Calibri" panose="020F0502020204030204" pitchFamily="34" charset="0"/>
              </a:rPr>
              <a:t>Rip</a:t>
            </a:r>
            <a:r>
              <a:rPr lang="it-IT" sz="1800" b="1" dirty="0">
                <a:solidFill>
                  <a:schemeClr val="bg2">
                    <a:lumMod val="75000"/>
                  </a:schemeClr>
                </a:solidFill>
                <a:effectLst/>
                <a:ea typeface="Times New Roman" panose="02020603050405020304" pitchFamily="18" charset="0"/>
                <a:cs typeface="Calibri" panose="020F0502020204030204" pitchFamily="34" charset="0"/>
              </a:rPr>
              <a:t>/Int. Anche in questo caso il sistema assegna, erroneamente, una ripresa del servizio anticipata di 8 ore e 24 minuti. Nell’esempio C se il lavoratore opta per la ripresa del turno ha diritto al frazionamento dell’ultima giornata di ferie contabilizzandola con mezza giornata, quindi il conteggio delle ferie utilizzate sarebbe di 11 giornate e mezza, oppure può pretendere l’inizio lavoro dopo le ore 11:52 (circolare 24/5/1985).</a:t>
            </a:r>
            <a:endParaRPr lang="it-IT" sz="1800" b="1" dirty="0">
              <a:solidFill>
                <a:schemeClr val="bg2">
                  <a:lumMod val="75000"/>
                </a:schemeClr>
              </a:solidFill>
              <a:effectLst/>
              <a:ea typeface="Calibri" panose="020F0502020204030204" pitchFamily="34" charset="0"/>
              <a:cs typeface="Times New Roman" panose="02020603050405020304" pitchFamily="18" charset="0"/>
            </a:endParaRPr>
          </a:p>
          <a:p>
            <a:endParaRPr lang="it-IT" dirty="0"/>
          </a:p>
        </p:txBody>
      </p:sp>
      <p:pic>
        <p:nvPicPr>
          <p:cNvPr id="9" name="Immagine 8" descr="Immagine che contiene mappa&#10;&#10;Descrizione generata automaticamente">
            <a:extLst>
              <a:ext uri="{FF2B5EF4-FFF2-40B4-BE49-F238E27FC236}">
                <a16:creationId xmlns:a16="http://schemas.microsoft.com/office/drawing/2014/main" id="{DE7CEFA3-E31D-4DE3-AF55-9C4AC4E8D4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80638" y="-1"/>
            <a:ext cx="954000" cy="1185863"/>
          </a:xfrm>
          <a:prstGeom prst="rect">
            <a:avLst/>
          </a:prstGeom>
        </p:spPr>
      </p:pic>
    </p:spTree>
    <p:extLst>
      <p:ext uri="{BB962C8B-B14F-4D97-AF65-F5344CB8AC3E}">
        <p14:creationId xmlns:p14="http://schemas.microsoft.com/office/powerpoint/2010/main" val="1886116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e">
  <a:themeElements>
    <a:clrScheme name="Personalizzato 13">
      <a:dk1>
        <a:sysClr val="windowText" lastClr="000000"/>
      </a:dk1>
      <a:lt1>
        <a:sysClr val="window" lastClr="FFFFFF"/>
      </a:lt1>
      <a:dk2>
        <a:srgbClr val="1E5155"/>
      </a:dk2>
      <a:lt2>
        <a:srgbClr val="EBEBEB"/>
      </a:lt2>
      <a:accent1>
        <a:srgbClr val="EA6312"/>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e">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e">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153</TotalTime>
  <Words>1681</Words>
  <Application>Microsoft Office PowerPoint</Application>
  <PresentationFormat>Widescreen</PresentationFormat>
  <Paragraphs>47</Paragraphs>
  <Slides>12</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12</vt:i4>
      </vt:variant>
    </vt:vector>
  </HeadingPairs>
  <TitlesOfParts>
    <vt:vector size="18" baseType="lpstr">
      <vt:lpstr>Arial</vt:lpstr>
      <vt:lpstr>Century Gothic</vt:lpstr>
      <vt:lpstr>Symbol</vt:lpstr>
      <vt:lpstr>Wingdings</vt:lpstr>
      <vt:lpstr>Wingdings 3</vt:lpstr>
      <vt:lpstr>Ione</vt:lpstr>
      <vt:lpstr>FERIE &amp; IVU</vt:lpstr>
      <vt:lpstr>EFERIE &amp; IVU: I CONTI NON TORNANO</vt:lpstr>
      <vt:lpstr>FERIE &amp; IVU: I CONTI NON TORNANO</vt:lpstr>
      <vt:lpstr>FERIE &amp; IVU: I CONTI NON TORNANO</vt:lpstr>
      <vt:lpstr>FERIE &amp; IVU: I CONTI NON TORNANO</vt:lpstr>
      <vt:lpstr>ESEMPIO A: Ferie non abbinata al Riposo Settimanale</vt:lpstr>
      <vt:lpstr>ESEMPIO B: Ferie abbinata al Riposo Settimanale</vt:lpstr>
      <vt:lpstr>ESEMPIO C: Ferie abbinata al Riposo Settimanale</vt:lpstr>
      <vt:lpstr>ESEMPIO C: Ferie abbinata al Riposo Settimanale</vt:lpstr>
      <vt:lpstr>ESEMPIO D: Riposo Weekend abbinato alle ferie</vt:lpstr>
      <vt:lpstr>ESEMPIO E: Sommatoria di più errori</vt:lpstr>
      <vt:lpstr>CONCLUSIONI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Gialluigi Morozzi</dc:creator>
  <cp:lastModifiedBy>Gialluigi Morozzi</cp:lastModifiedBy>
  <cp:revision>16</cp:revision>
  <dcterms:created xsi:type="dcterms:W3CDTF">2021-06-26T12:40:59Z</dcterms:created>
  <dcterms:modified xsi:type="dcterms:W3CDTF">2021-06-26T17:28:32Z</dcterms:modified>
</cp:coreProperties>
</file>